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7"/>
  </p:notesMasterIdLst>
  <p:handoutMasterIdLst>
    <p:handoutMasterId r:id="rId2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4" r:id="rId15"/>
    <p:sldId id="275" r:id="rId16"/>
    <p:sldId id="283" r:id="rId17"/>
    <p:sldId id="281" r:id="rId18"/>
    <p:sldId id="290" r:id="rId19"/>
    <p:sldId id="285" r:id="rId20"/>
    <p:sldId id="289" r:id="rId21"/>
    <p:sldId id="278" r:id="rId22"/>
    <p:sldId id="277" r:id="rId23"/>
    <p:sldId id="276" r:id="rId24"/>
    <p:sldId id="288" r:id="rId25"/>
    <p:sldId id="279"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526C3C8-378D-4EB6-ACF9-E93D35A65A41}">
          <p14:sldIdLst>
            <p14:sldId id="256"/>
          </p14:sldIdLst>
        </p14:section>
        <p14:section name="Section sans titre" id="{F0EC9A21-6877-4773-BC90-872E3AE9925C}">
          <p14:sldIdLst>
            <p14:sldId id="258"/>
            <p14:sldId id="259"/>
            <p14:sldId id="260"/>
            <p14:sldId id="261"/>
            <p14:sldId id="262"/>
            <p14:sldId id="263"/>
            <p14:sldId id="264"/>
            <p14:sldId id="265"/>
            <p14:sldId id="266"/>
            <p14:sldId id="267"/>
            <p14:sldId id="268"/>
            <p14:sldId id="269"/>
            <p14:sldId id="274"/>
            <p14:sldId id="275"/>
            <p14:sldId id="283"/>
            <p14:sldId id="281"/>
            <p14:sldId id="290"/>
            <p14:sldId id="285"/>
            <p14:sldId id="289"/>
            <p14:sldId id="278"/>
            <p14:sldId id="277"/>
            <p14:sldId id="276"/>
            <p14:sldId id="28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100" d="100"/>
          <a:sy n="100" d="100"/>
        </p:scale>
        <p:origin x="72"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jpe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2.png"/><Relationship Id="rId5" Type="http://schemas.openxmlformats.org/officeDocument/2006/relationships/image" Target="../media/image23.jpe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100F1-0B9C-471B-9141-97D760ABB35A}"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fr-FR"/>
        </a:p>
      </dgm:t>
    </dgm:pt>
    <dgm:pt modelId="{99CDD33D-A97F-4983-98D3-D26D801FEBFC}">
      <dgm:prSet phldrT="[Texte]"/>
      <dgm:spPr/>
      <dgm:t>
        <a:bodyPr/>
        <a:lstStyle/>
        <a:p>
          <a:r>
            <a:rPr lang="fr-FR" dirty="0" smtClean="0"/>
            <a:t>P</a:t>
          </a:r>
          <a:endParaRPr lang="fr-FR" dirty="0"/>
        </a:p>
      </dgm:t>
    </dgm:pt>
    <dgm:pt modelId="{9B51311C-0A56-4B03-8954-1D41A3C32980}" type="parTrans" cxnId="{60F381C5-3363-49F1-B6EF-6B927CB9EDDB}">
      <dgm:prSet/>
      <dgm:spPr/>
      <dgm:t>
        <a:bodyPr/>
        <a:lstStyle/>
        <a:p>
          <a:endParaRPr lang="fr-FR"/>
        </a:p>
      </dgm:t>
    </dgm:pt>
    <dgm:pt modelId="{1F3E5F15-48E6-44D5-8A75-545D5238D217}" type="sibTrans" cxnId="{60F381C5-3363-49F1-B6EF-6B927CB9EDDB}">
      <dgm:prSet/>
      <dgm:spPr>
        <a:blipFill rotWithShape="1">
          <a:blip xmlns:r="http://schemas.openxmlformats.org/officeDocument/2006/relationships" r:embed="rId1"/>
          <a:stretch>
            <a:fillRect/>
          </a:stretch>
        </a:blipFill>
      </dgm:spPr>
      <dgm:t>
        <a:bodyPr/>
        <a:lstStyle/>
        <a:p>
          <a:endParaRPr lang="fr-FR"/>
        </a:p>
      </dgm:t>
    </dgm:pt>
    <dgm:pt modelId="{77EA7A84-6EB3-490C-B35B-F57EB36BEAAE}">
      <dgm:prSet phldrT="[Texte]"/>
      <dgm:spPr/>
      <dgm:t>
        <a:bodyPr/>
        <a:lstStyle/>
        <a:p>
          <a:r>
            <a:rPr lang="fr-FR" dirty="0" smtClean="0"/>
            <a:t>D</a:t>
          </a:r>
          <a:endParaRPr lang="fr-FR" dirty="0"/>
        </a:p>
      </dgm:t>
    </dgm:pt>
    <dgm:pt modelId="{49D0B05D-A396-4F7D-AEEC-3EC360B44781}" type="parTrans" cxnId="{EAE3A9F1-B908-4E58-A118-EC42F3D6D317}">
      <dgm:prSet/>
      <dgm:spPr/>
      <dgm:t>
        <a:bodyPr/>
        <a:lstStyle/>
        <a:p>
          <a:endParaRPr lang="fr-FR"/>
        </a:p>
      </dgm:t>
    </dgm:pt>
    <dgm:pt modelId="{259B85B1-CDD7-43AF-AA7D-9781142C84A4}" type="sibTrans" cxnId="{EAE3A9F1-B908-4E58-A118-EC42F3D6D317}">
      <dgm:prSet/>
      <dgm:spPr>
        <a:blipFill rotWithShape="1">
          <a:blip xmlns:r="http://schemas.openxmlformats.org/officeDocument/2006/relationships" r:embed="rId2"/>
          <a:stretch>
            <a:fillRect/>
          </a:stretch>
        </a:blipFill>
      </dgm:spPr>
      <dgm:t>
        <a:bodyPr/>
        <a:lstStyle/>
        <a:p>
          <a:endParaRPr lang="fr-FR"/>
        </a:p>
      </dgm:t>
    </dgm:pt>
    <dgm:pt modelId="{16FD3FD9-99C6-4ADC-8738-BA1D9368AE4B}">
      <dgm:prSet phldrT="[Texte]"/>
      <dgm:spPr>
        <a:blipFill rotWithShape="0">
          <a:blip xmlns:r="http://schemas.openxmlformats.org/officeDocument/2006/relationships" r:embed="rId3"/>
          <a:stretch>
            <a:fillRect/>
          </a:stretch>
        </a:blipFill>
      </dgm:spPr>
      <dgm:t>
        <a:bodyPr/>
        <a:lstStyle/>
        <a:p>
          <a:endParaRPr lang="fr-FR" dirty="0"/>
        </a:p>
      </dgm:t>
    </dgm:pt>
    <dgm:pt modelId="{0054858F-A05A-4474-95D3-C17A44C05D94}" type="parTrans" cxnId="{C5DC09C3-FB9E-422D-A455-D06613EF8110}">
      <dgm:prSet/>
      <dgm:spPr/>
      <dgm:t>
        <a:bodyPr/>
        <a:lstStyle/>
        <a:p>
          <a:endParaRPr lang="fr-FR"/>
        </a:p>
      </dgm:t>
    </dgm:pt>
    <dgm:pt modelId="{644DD168-FC2D-4373-A9D6-BDD6DD31092C}" type="sibTrans" cxnId="{C5DC09C3-FB9E-422D-A455-D06613EF8110}">
      <dgm:prSet/>
      <dgm:spPr>
        <a:blipFill rotWithShape="1">
          <a:blip xmlns:r="http://schemas.openxmlformats.org/officeDocument/2006/relationships" r:embed="rId4"/>
          <a:stretch>
            <a:fillRect/>
          </a:stretch>
        </a:blipFill>
      </dgm:spPr>
      <dgm:t>
        <a:bodyPr/>
        <a:lstStyle/>
        <a:p>
          <a:endParaRPr lang="fr-FR"/>
        </a:p>
      </dgm:t>
    </dgm:pt>
    <dgm:pt modelId="{0C82EBBC-AE18-494F-A214-1CB446CF1DA3}">
      <dgm:prSet/>
      <dgm:spPr>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fr-FR"/>
        </a:p>
      </dgm:t>
    </dgm:pt>
    <dgm:pt modelId="{C7502460-3329-4223-874A-77728385BC5F}" type="parTrans" cxnId="{92F8944C-540F-4BA9-8852-091E39869051}">
      <dgm:prSet/>
      <dgm:spPr/>
      <dgm:t>
        <a:bodyPr/>
        <a:lstStyle/>
        <a:p>
          <a:endParaRPr lang="fr-FR"/>
        </a:p>
      </dgm:t>
    </dgm:pt>
    <dgm:pt modelId="{31AFCC96-B97F-4530-9EAB-55453DE9FBF1}" type="sibTrans" cxnId="{92F8944C-540F-4BA9-8852-091E39869051}">
      <dgm:prSet/>
      <dgm:spPr>
        <a:blipFill rotWithShape="1">
          <a:blip xmlns:r="http://schemas.openxmlformats.org/officeDocument/2006/relationships" r:embed="rId6"/>
          <a:stretch>
            <a:fillRect/>
          </a:stretch>
        </a:blipFill>
      </dgm:spPr>
      <dgm:t>
        <a:bodyPr/>
        <a:lstStyle/>
        <a:p>
          <a:endParaRPr lang="fr-FR"/>
        </a:p>
      </dgm:t>
    </dgm:pt>
    <dgm:pt modelId="{FB449039-57BE-49CC-94D1-4ED92E9B23C8}">
      <dgm:prSet/>
      <dgm:spPr/>
      <dgm:t>
        <a:bodyPr/>
        <a:lstStyle/>
        <a:p>
          <a:r>
            <a:rPr lang="fr-FR" dirty="0" smtClean="0"/>
            <a:t>A</a:t>
          </a:r>
          <a:endParaRPr lang="fr-FR" dirty="0"/>
        </a:p>
      </dgm:t>
    </dgm:pt>
    <dgm:pt modelId="{378EC9FE-87C2-456C-922E-91BC55C93AF4}" type="parTrans" cxnId="{89E3D634-8944-49C4-A949-FB91AD692769}">
      <dgm:prSet/>
      <dgm:spPr/>
      <dgm:t>
        <a:bodyPr/>
        <a:lstStyle/>
        <a:p>
          <a:endParaRPr lang="fr-FR"/>
        </a:p>
      </dgm:t>
    </dgm:pt>
    <dgm:pt modelId="{FFEEDD19-1A08-4FCF-A9FB-F0A936310B92}" type="sibTrans" cxnId="{89E3D634-8944-49C4-A949-FB91AD692769}">
      <dgm:prSet/>
      <dgm:spPr>
        <a:blipFill rotWithShape="1">
          <a:blip xmlns:r="http://schemas.openxmlformats.org/officeDocument/2006/relationships" r:embed="rId7"/>
          <a:stretch>
            <a:fillRect/>
          </a:stretch>
        </a:blipFill>
      </dgm:spPr>
      <dgm:t>
        <a:bodyPr/>
        <a:lstStyle/>
        <a:p>
          <a:endParaRPr lang="fr-FR"/>
        </a:p>
      </dgm:t>
    </dgm:pt>
    <dgm:pt modelId="{D391AA98-62DE-4941-81E3-ACD8D5663716}">
      <dgm:prSet/>
      <dgm:spPr/>
      <dgm:t>
        <a:bodyPr/>
        <a:lstStyle/>
        <a:p>
          <a:r>
            <a:rPr lang="fr-FR" dirty="0" smtClean="0"/>
            <a:t>C</a:t>
          </a:r>
          <a:endParaRPr lang="fr-FR" dirty="0"/>
        </a:p>
      </dgm:t>
    </dgm:pt>
    <dgm:pt modelId="{723D7638-165D-4A25-9DB5-91976AF220BF}" type="sibTrans" cxnId="{01930259-B051-47FA-B490-7B3713AA48AB}">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5000" r="-15000"/>
          </a:stretch>
        </a:blipFill>
      </dgm:spPr>
      <dgm:t>
        <a:bodyPr/>
        <a:lstStyle/>
        <a:p>
          <a:endParaRPr lang="fr-FR"/>
        </a:p>
      </dgm:t>
    </dgm:pt>
    <dgm:pt modelId="{FA81C033-10BA-4DA4-BF5B-C71EEC463FDD}" type="parTrans" cxnId="{01930259-B051-47FA-B490-7B3713AA48AB}">
      <dgm:prSet/>
      <dgm:spPr/>
      <dgm:t>
        <a:bodyPr/>
        <a:lstStyle/>
        <a:p>
          <a:endParaRPr lang="fr-FR"/>
        </a:p>
      </dgm:t>
    </dgm:pt>
    <dgm:pt modelId="{3430C381-F06C-4905-A619-0D769EC68336}" type="pres">
      <dgm:prSet presAssocID="{F54100F1-0B9C-471B-9141-97D760ABB35A}" presName="Name0" presStyleCnt="0">
        <dgm:presLayoutVars>
          <dgm:chMax val="21"/>
          <dgm:chPref val="21"/>
        </dgm:presLayoutVars>
      </dgm:prSet>
      <dgm:spPr/>
      <dgm:t>
        <a:bodyPr/>
        <a:lstStyle/>
        <a:p>
          <a:endParaRPr lang="fr-FR"/>
        </a:p>
      </dgm:t>
    </dgm:pt>
    <dgm:pt modelId="{4A95BE33-B34C-44CC-9C60-ACF4F859715F}" type="pres">
      <dgm:prSet presAssocID="{99CDD33D-A97F-4983-98D3-D26D801FEBFC}" presName="text1" presStyleCnt="0"/>
      <dgm:spPr/>
    </dgm:pt>
    <dgm:pt modelId="{CABCC6D8-8740-4EE5-9969-FE1723A39DC3}" type="pres">
      <dgm:prSet presAssocID="{99CDD33D-A97F-4983-98D3-D26D801FEBFC}" presName="textRepeatNode" presStyleLbl="alignNode1" presStyleIdx="0" presStyleCnt="6">
        <dgm:presLayoutVars>
          <dgm:chMax val="0"/>
          <dgm:chPref val="0"/>
          <dgm:bulletEnabled val="1"/>
        </dgm:presLayoutVars>
      </dgm:prSet>
      <dgm:spPr/>
      <dgm:t>
        <a:bodyPr/>
        <a:lstStyle/>
        <a:p>
          <a:endParaRPr lang="fr-FR"/>
        </a:p>
      </dgm:t>
    </dgm:pt>
    <dgm:pt modelId="{A1D27617-E4F1-47AD-BD2E-15ED26F73E56}" type="pres">
      <dgm:prSet presAssocID="{99CDD33D-A97F-4983-98D3-D26D801FEBFC}" presName="textaccent1" presStyleCnt="0"/>
      <dgm:spPr/>
    </dgm:pt>
    <dgm:pt modelId="{7183E516-F78E-42CC-B58C-082BE2949889}" type="pres">
      <dgm:prSet presAssocID="{99CDD33D-A97F-4983-98D3-D26D801FEBFC}" presName="accentRepeatNode" presStyleLbl="solidAlignAcc1" presStyleIdx="0" presStyleCnt="12"/>
      <dgm:spPr/>
    </dgm:pt>
    <dgm:pt modelId="{94B28664-79B1-47DF-B9FA-771A696831A8}" type="pres">
      <dgm:prSet presAssocID="{1F3E5F15-48E6-44D5-8A75-545D5238D217}" presName="image1" presStyleCnt="0"/>
      <dgm:spPr/>
    </dgm:pt>
    <dgm:pt modelId="{62802E9A-5CDD-4D15-B7B3-2B7E7C9DCC0B}" type="pres">
      <dgm:prSet presAssocID="{1F3E5F15-48E6-44D5-8A75-545D5238D217}" presName="imageRepeatNode" presStyleLbl="alignAcc1" presStyleIdx="0" presStyleCnt="6"/>
      <dgm:spPr/>
      <dgm:t>
        <a:bodyPr/>
        <a:lstStyle/>
        <a:p>
          <a:endParaRPr lang="fr-FR"/>
        </a:p>
      </dgm:t>
    </dgm:pt>
    <dgm:pt modelId="{A9819023-C4A3-48EE-BA03-9AD42C3067FA}" type="pres">
      <dgm:prSet presAssocID="{1F3E5F15-48E6-44D5-8A75-545D5238D217}" presName="imageaccent1" presStyleCnt="0"/>
      <dgm:spPr/>
    </dgm:pt>
    <dgm:pt modelId="{11B36576-8645-4A62-81CB-DAE2BD5F7C90}" type="pres">
      <dgm:prSet presAssocID="{1F3E5F15-48E6-44D5-8A75-545D5238D217}" presName="accentRepeatNode" presStyleLbl="solidAlignAcc1" presStyleIdx="1" presStyleCnt="12"/>
      <dgm:spPr/>
    </dgm:pt>
    <dgm:pt modelId="{65C76DA4-960E-48F4-9F56-E711D15A4EA7}" type="pres">
      <dgm:prSet presAssocID="{77EA7A84-6EB3-490C-B35B-F57EB36BEAAE}" presName="text2" presStyleCnt="0"/>
      <dgm:spPr/>
    </dgm:pt>
    <dgm:pt modelId="{0AD2E2AA-D368-4EE7-AE92-0D8F41EEAAEF}" type="pres">
      <dgm:prSet presAssocID="{77EA7A84-6EB3-490C-B35B-F57EB36BEAAE}" presName="textRepeatNode" presStyleLbl="alignNode1" presStyleIdx="1" presStyleCnt="6">
        <dgm:presLayoutVars>
          <dgm:chMax val="0"/>
          <dgm:chPref val="0"/>
          <dgm:bulletEnabled val="1"/>
        </dgm:presLayoutVars>
      </dgm:prSet>
      <dgm:spPr/>
      <dgm:t>
        <a:bodyPr/>
        <a:lstStyle/>
        <a:p>
          <a:endParaRPr lang="fr-FR"/>
        </a:p>
      </dgm:t>
    </dgm:pt>
    <dgm:pt modelId="{79F7BA00-F56E-41BE-A6FB-2FEA4514DF8F}" type="pres">
      <dgm:prSet presAssocID="{77EA7A84-6EB3-490C-B35B-F57EB36BEAAE}" presName="textaccent2" presStyleCnt="0"/>
      <dgm:spPr/>
    </dgm:pt>
    <dgm:pt modelId="{3E947574-5FB2-4D06-9C8C-AEFD3A0B75AE}" type="pres">
      <dgm:prSet presAssocID="{77EA7A84-6EB3-490C-B35B-F57EB36BEAAE}" presName="accentRepeatNode" presStyleLbl="solidAlignAcc1" presStyleIdx="2" presStyleCnt="12"/>
      <dgm:spPr/>
    </dgm:pt>
    <dgm:pt modelId="{8744C245-8A2E-4191-94AF-8182637523FD}" type="pres">
      <dgm:prSet presAssocID="{259B85B1-CDD7-43AF-AA7D-9781142C84A4}" presName="image2" presStyleCnt="0"/>
      <dgm:spPr/>
    </dgm:pt>
    <dgm:pt modelId="{E1AEDC07-8F6D-4918-94E6-D18098EC90B9}" type="pres">
      <dgm:prSet presAssocID="{259B85B1-CDD7-43AF-AA7D-9781142C84A4}" presName="imageRepeatNode" presStyleLbl="alignAcc1" presStyleIdx="1" presStyleCnt="6"/>
      <dgm:spPr/>
      <dgm:t>
        <a:bodyPr/>
        <a:lstStyle/>
        <a:p>
          <a:endParaRPr lang="fr-FR"/>
        </a:p>
      </dgm:t>
    </dgm:pt>
    <dgm:pt modelId="{9D2899FA-49D4-4AC1-9308-D78A14CCEDBD}" type="pres">
      <dgm:prSet presAssocID="{259B85B1-CDD7-43AF-AA7D-9781142C84A4}" presName="imageaccent2" presStyleCnt="0"/>
      <dgm:spPr/>
    </dgm:pt>
    <dgm:pt modelId="{46F93265-330E-464A-81AE-F7BC6F94CD5B}" type="pres">
      <dgm:prSet presAssocID="{259B85B1-CDD7-43AF-AA7D-9781142C84A4}" presName="accentRepeatNode" presStyleLbl="solidAlignAcc1" presStyleIdx="3" presStyleCnt="12"/>
      <dgm:spPr/>
    </dgm:pt>
    <dgm:pt modelId="{F56040E1-2B94-4089-A0F4-0051B5C54952}" type="pres">
      <dgm:prSet presAssocID="{0C82EBBC-AE18-494F-A214-1CB446CF1DA3}" presName="text3" presStyleCnt="0"/>
      <dgm:spPr/>
    </dgm:pt>
    <dgm:pt modelId="{06C3CF00-C2B0-4594-8CC6-4EFE9BAF63D8}" type="pres">
      <dgm:prSet presAssocID="{0C82EBBC-AE18-494F-A214-1CB446CF1DA3}" presName="textRepeatNode" presStyleLbl="alignNode1" presStyleIdx="2" presStyleCnt="6">
        <dgm:presLayoutVars>
          <dgm:chMax val="0"/>
          <dgm:chPref val="0"/>
          <dgm:bulletEnabled val="1"/>
        </dgm:presLayoutVars>
      </dgm:prSet>
      <dgm:spPr/>
      <dgm:t>
        <a:bodyPr/>
        <a:lstStyle/>
        <a:p>
          <a:endParaRPr lang="fr-FR"/>
        </a:p>
      </dgm:t>
    </dgm:pt>
    <dgm:pt modelId="{20F0E0D2-189D-44EB-8AA1-FDF82EE676B3}" type="pres">
      <dgm:prSet presAssocID="{0C82EBBC-AE18-494F-A214-1CB446CF1DA3}" presName="textaccent3" presStyleCnt="0"/>
      <dgm:spPr/>
    </dgm:pt>
    <dgm:pt modelId="{49F52750-B55C-4592-8934-5551240533DC}" type="pres">
      <dgm:prSet presAssocID="{0C82EBBC-AE18-494F-A214-1CB446CF1DA3}" presName="accentRepeatNode" presStyleLbl="solidAlignAcc1" presStyleIdx="4" presStyleCnt="12"/>
      <dgm:spPr/>
    </dgm:pt>
    <dgm:pt modelId="{F697CFA7-1B07-4055-8775-BE4E7132A07A}" type="pres">
      <dgm:prSet presAssocID="{31AFCC96-B97F-4530-9EAB-55453DE9FBF1}" presName="image3" presStyleCnt="0"/>
      <dgm:spPr/>
    </dgm:pt>
    <dgm:pt modelId="{1860C367-C115-401B-8C51-B2E54AAEC42A}" type="pres">
      <dgm:prSet presAssocID="{31AFCC96-B97F-4530-9EAB-55453DE9FBF1}" presName="imageRepeatNode" presStyleLbl="alignAcc1" presStyleIdx="2" presStyleCnt="6"/>
      <dgm:spPr/>
      <dgm:t>
        <a:bodyPr/>
        <a:lstStyle/>
        <a:p>
          <a:endParaRPr lang="fr-FR"/>
        </a:p>
      </dgm:t>
    </dgm:pt>
    <dgm:pt modelId="{76257071-AEC8-4234-A46D-A4548F6857ED}" type="pres">
      <dgm:prSet presAssocID="{31AFCC96-B97F-4530-9EAB-55453DE9FBF1}" presName="imageaccent3" presStyleCnt="0"/>
      <dgm:spPr/>
    </dgm:pt>
    <dgm:pt modelId="{6BDE75CB-4696-4A72-BBC0-72280E5525BD}" type="pres">
      <dgm:prSet presAssocID="{31AFCC96-B97F-4530-9EAB-55453DE9FBF1}" presName="accentRepeatNode" presStyleLbl="solidAlignAcc1" presStyleIdx="5" presStyleCnt="12"/>
      <dgm:spPr/>
    </dgm:pt>
    <dgm:pt modelId="{0D1417A4-A2E6-47F4-B127-93F7DEA90515}" type="pres">
      <dgm:prSet presAssocID="{D391AA98-62DE-4941-81E3-ACD8D5663716}" presName="text4" presStyleCnt="0"/>
      <dgm:spPr/>
    </dgm:pt>
    <dgm:pt modelId="{CA73F15A-C624-4066-9417-175D85827C50}" type="pres">
      <dgm:prSet presAssocID="{D391AA98-62DE-4941-81E3-ACD8D5663716}" presName="textRepeatNode" presStyleLbl="alignNode1" presStyleIdx="3" presStyleCnt="6">
        <dgm:presLayoutVars>
          <dgm:chMax val="0"/>
          <dgm:chPref val="0"/>
          <dgm:bulletEnabled val="1"/>
        </dgm:presLayoutVars>
      </dgm:prSet>
      <dgm:spPr/>
      <dgm:t>
        <a:bodyPr/>
        <a:lstStyle/>
        <a:p>
          <a:endParaRPr lang="fr-FR"/>
        </a:p>
      </dgm:t>
    </dgm:pt>
    <dgm:pt modelId="{92B65378-C46E-47B0-A75C-DEE98EDF57BA}" type="pres">
      <dgm:prSet presAssocID="{D391AA98-62DE-4941-81E3-ACD8D5663716}" presName="textaccent4" presStyleCnt="0"/>
      <dgm:spPr/>
    </dgm:pt>
    <dgm:pt modelId="{44BA0256-B2CD-4947-AD0A-C279E4FFD331}" type="pres">
      <dgm:prSet presAssocID="{D391AA98-62DE-4941-81E3-ACD8D5663716}" presName="accentRepeatNode" presStyleLbl="solidAlignAcc1" presStyleIdx="6" presStyleCnt="12"/>
      <dgm:spPr/>
    </dgm:pt>
    <dgm:pt modelId="{98FFDC50-ACCB-415B-8EAC-E89A2DAF5885}" type="pres">
      <dgm:prSet presAssocID="{723D7638-165D-4A25-9DB5-91976AF220BF}" presName="image4" presStyleCnt="0"/>
      <dgm:spPr/>
    </dgm:pt>
    <dgm:pt modelId="{536B223B-388D-48CB-9B5B-21C251CA91F7}" type="pres">
      <dgm:prSet presAssocID="{723D7638-165D-4A25-9DB5-91976AF220BF}" presName="imageRepeatNode" presStyleLbl="alignAcc1" presStyleIdx="3" presStyleCnt="6"/>
      <dgm:spPr/>
      <dgm:t>
        <a:bodyPr/>
        <a:lstStyle/>
        <a:p>
          <a:endParaRPr lang="fr-FR"/>
        </a:p>
      </dgm:t>
    </dgm:pt>
    <dgm:pt modelId="{A7EABF18-6D4E-460A-8C94-6AB3105393C1}" type="pres">
      <dgm:prSet presAssocID="{723D7638-165D-4A25-9DB5-91976AF220BF}" presName="imageaccent4" presStyleCnt="0"/>
      <dgm:spPr/>
    </dgm:pt>
    <dgm:pt modelId="{A0795684-88BC-4A21-A8CE-9403B3400BCE}" type="pres">
      <dgm:prSet presAssocID="{723D7638-165D-4A25-9DB5-91976AF220BF}" presName="accentRepeatNode" presStyleLbl="solidAlignAcc1" presStyleIdx="7" presStyleCnt="12"/>
      <dgm:spPr/>
    </dgm:pt>
    <dgm:pt modelId="{CEE1BE47-F5FC-47A5-A63A-9B9E01AB2052}" type="pres">
      <dgm:prSet presAssocID="{FB449039-57BE-49CC-94D1-4ED92E9B23C8}" presName="text5" presStyleCnt="0"/>
      <dgm:spPr/>
    </dgm:pt>
    <dgm:pt modelId="{A5164000-4F04-47B9-B8C1-CDD9F2F5F3E7}" type="pres">
      <dgm:prSet presAssocID="{FB449039-57BE-49CC-94D1-4ED92E9B23C8}" presName="textRepeatNode" presStyleLbl="alignNode1" presStyleIdx="4" presStyleCnt="6">
        <dgm:presLayoutVars>
          <dgm:chMax val="0"/>
          <dgm:chPref val="0"/>
          <dgm:bulletEnabled val="1"/>
        </dgm:presLayoutVars>
      </dgm:prSet>
      <dgm:spPr/>
      <dgm:t>
        <a:bodyPr/>
        <a:lstStyle/>
        <a:p>
          <a:endParaRPr lang="fr-FR"/>
        </a:p>
      </dgm:t>
    </dgm:pt>
    <dgm:pt modelId="{FE3449A5-41A1-453D-98F3-2DE7BA4C6AA1}" type="pres">
      <dgm:prSet presAssocID="{FB449039-57BE-49CC-94D1-4ED92E9B23C8}" presName="textaccent5" presStyleCnt="0"/>
      <dgm:spPr/>
    </dgm:pt>
    <dgm:pt modelId="{B77C18F9-F69F-41D3-A06D-EB5EF8AC50FC}" type="pres">
      <dgm:prSet presAssocID="{FB449039-57BE-49CC-94D1-4ED92E9B23C8}" presName="accentRepeatNode" presStyleLbl="solidAlignAcc1" presStyleIdx="8" presStyleCnt="12"/>
      <dgm:spPr/>
    </dgm:pt>
    <dgm:pt modelId="{55C05634-0601-4D55-A70A-302E3D3D489C}" type="pres">
      <dgm:prSet presAssocID="{FFEEDD19-1A08-4FCF-A9FB-F0A936310B92}" presName="image5" presStyleCnt="0"/>
      <dgm:spPr/>
    </dgm:pt>
    <dgm:pt modelId="{BEFE45FF-64EC-440F-A8BC-861CFB0E334C}" type="pres">
      <dgm:prSet presAssocID="{FFEEDD19-1A08-4FCF-A9FB-F0A936310B92}" presName="imageRepeatNode" presStyleLbl="alignAcc1" presStyleIdx="4" presStyleCnt="6"/>
      <dgm:spPr/>
      <dgm:t>
        <a:bodyPr/>
        <a:lstStyle/>
        <a:p>
          <a:endParaRPr lang="fr-FR"/>
        </a:p>
      </dgm:t>
    </dgm:pt>
    <dgm:pt modelId="{B3F37440-3AC3-4F45-8D09-D7BBB7A7E033}" type="pres">
      <dgm:prSet presAssocID="{FFEEDD19-1A08-4FCF-A9FB-F0A936310B92}" presName="imageaccent5" presStyleCnt="0"/>
      <dgm:spPr/>
    </dgm:pt>
    <dgm:pt modelId="{EAE4E86D-746B-45BC-811A-FAC13760FA53}" type="pres">
      <dgm:prSet presAssocID="{FFEEDD19-1A08-4FCF-A9FB-F0A936310B92}" presName="accentRepeatNode" presStyleLbl="solidAlignAcc1" presStyleIdx="9" presStyleCnt="12"/>
      <dgm:spPr/>
    </dgm:pt>
    <dgm:pt modelId="{AD39C6FE-8D3B-47A3-9F1F-FCF8B47E0D6F}" type="pres">
      <dgm:prSet presAssocID="{16FD3FD9-99C6-4ADC-8738-BA1D9368AE4B}" presName="text6" presStyleCnt="0"/>
      <dgm:spPr/>
    </dgm:pt>
    <dgm:pt modelId="{D85D7215-8E04-4C61-BA2C-ABB3410EA4C5}" type="pres">
      <dgm:prSet presAssocID="{16FD3FD9-99C6-4ADC-8738-BA1D9368AE4B}" presName="textRepeatNode" presStyleLbl="alignNode1" presStyleIdx="5" presStyleCnt="6">
        <dgm:presLayoutVars>
          <dgm:chMax val="0"/>
          <dgm:chPref val="0"/>
          <dgm:bulletEnabled val="1"/>
        </dgm:presLayoutVars>
      </dgm:prSet>
      <dgm:spPr/>
      <dgm:t>
        <a:bodyPr/>
        <a:lstStyle/>
        <a:p>
          <a:endParaRPr lang="fr-FR"/>
        </a:p>
      </dgm:t>
    </dgm:pt>
    <dgm:pt modelId="{0E04284B-B6ED-4563-ACA2-0484F9900BE2}" type="pres">
      <dgm:prSet presAssocID="{16FD3FD9-99C6-4ADC-8738-BA1D9368AE4B}" presName="textaccent6" presStyleCnt="0"/>
      <dgm:spPr/>
    </dgm:pt>
    <dgm:pt modelId="{9FB1A004-0BDF-4C96-84E3-CE034FB874C6}" type="pres">
      <dgm:prSet presAssocID="{16FD3FD9-99C6-4ADC-8738-BA1D9368AE4B}" presName="accentRepeatNode" presStyleLbl="solidAlignAcc1" presStyleIdx="10" presStyleCnt="12"/>
      <dgm:spPr/>
    </dgm:pt>
    <dgm:pt modelId="{547D7D1B-0BEC-434D-A236-534C5134EFEA}" type="pres">
      <dgm:prSet presAssocID="{644DD168-FC2D-4373-A9D6-BDD6DD31092C}" presName="image6" presStyleCnt="0"/>
      <dgm:spPr/>
    </dgm:pt>
    <dgm:pt modelId="{3012E05D-72E3-4A2A-A882-C7607B1998FB}" type="pres">
      <dgm:prSet presAssocID="{644DD168-FC2D-4373-A9D6-BDD6DD31092C}" presName="imageRepeatNode" presStyleLbl="alignAcc1" presStyleIdx="5" presStyleCnt="6"/>
      <dgm:spPr/>
      <dgm:t>
        <a:bodyPr/>
        <a:lstStyle/>
        <a:p>
          <a:endParaRPr lang="fr-FR"/>
        </a:p>
      </dgm:t>
    </dgm:pt>
    <dgm:pt modelId="{C46529BA-C8D8-4006-950F-BE82C6C4E828}" type="pres">
      <dgm:prSet presAssocID="{644DD168-FC2D-4373-A9D6-BDD6DD31092C}" presName="imageaccent6" presStyleCnt="0"/>
      <dgm:spPr/>
    </dgm:pt>
    <dgm:pt modelId="{15BED9FE-4E5E-459E-B2F8-EA035EA3CF0C}" type="pres">
      <dgm:prSet presAssocID="{644DD168-FC2D-4373-A9D6-BDD6DD31092C}" presName="accentRepeatNode" presStyleLbl="solidAlignAcc1" presStyleIdx="11" presStyleCnt="12"/>
      <dgm:spPr/>
    </dgm:pt>
  </dgm:ptLst>
  <dgm:cxnLst>
    <dgm:cxn modelId="{01930259-B051-47FA-B490-7B3713AA48AB}" srcId="{F54100F1-0B9C-471B-9141-97D760ABB35A}" destId="{D391AA98-62DE-4941-81E3-ACD8D5663716}" srcOrd="3" destOrd="0" parTransId="{FA81C033-10BA-4DA4-BF5B-C71EEC463FDD}" sibTransId="{723D7638-165D-4A25-9DB5-91976AF220BF}"/>
    <dgm:cxn modelId="{C5DC09C3-FB9E-422D-A455-D06613EF8110}" srcId="{F54100F1-0B9C-471B-9141-97D760ABB35A}" destId="{16FD3FD9-99C6-4ADC-8738-BA1D9368AE4B}" srcOrd="5" destOrd="0" parTransId="{0054858F-A05A-4474-95D3-C17A44C05D94}" sibTransId="{644DD168-FC2D-4373-A9D6-BDD6DD31092C}"/>
    <dgm:cxn modelId="{563C196A-F669-4AE5-8173-D83B3B80B2E0}" type="presOf" srcId="{D391AA98-62DE-4941-81E3-ACD8D5663716}" destId="{CA73F15A-C624-4066-9417-175D85827C50}" srcOrd="0" destOrd="0" presId="urn:microsoft.com/office/officeart/2008/layout/HexagonCluster"/>
    <dgm:cxn modelId="{92F8944C-540F-4BA9-8852-091E39869051}" srcId="{F54100F1-0B9C-471B-9141-97D760ABB35A}" destId="{0C82EBBC-AE18-494F-A214-1CB446CF1DA3}" srcOrd="2" destOrd="0" parTransId="{C7502460-3329-4223-874A-77728385BC5F}" sibTransId="{31AFCC96-B97F-4530-9EAB-55453DE9FBF1}"/>
    <dgm:cxn modelId="{2C74E5FD-AA2B-4F96-96E4-3849C92E850D}" type="presOf" srcId="{16FD3FD9-99C6-4ADC-8738-BA1D9368AE4B}" destId="{D85D7215-8E04-4C61-BA2C-ABB3410EA4C5}" srcOrd="0" destOrd="0" presId="urn:microsoft.com/office/officeart/2008/layout/HexagonCluster"/>
    <dgm:cxn modelId="{2F7829AE-659F-4DF0-BCAE-3AE5CEFE4643}" type="presOf" srcId="{31AFCC96-B97F-4530-9EAB-55453DE9FBF1}" destId="{1860C367-C115-401B-8C51-B2E54AAEC42A}" srcOrd="0" destOrd="0" presId="urn:microsoft.com/office/officeart/2008/layout/HexagonCluster"/>
    <dgm:cxn modelId="{B617FEDA-F061-40C0-BE5C-F0EAA44F0735}" type="presOf" srcId="{FB449039-57BE-49CC-94D1-4ED92E9B23C8}" destId="{A5164000-4F04-47B9-B8C1-CDD9F2F5F3E7}" srcOrd="0" destOrd="0" presId="urn:microsoft.com/office/officeart/2008/layout/HexagonCluster"/>
    <dgm:cxn modelId="{60F381C5-3363-49F1-B6EF-6B927CB9EDDB}" srcId="{F54100F1-0B9C-471B-9141-97D760ABB35A}" destId="{99CDD33D-A97F-4983-98D3-D26D801FEBFC}" srcOrd="0" destOrd="0" parTransId="{9B51311C-0A56-4B03-8954-1D41A3C32980}" sibTransId="{1F3E5F15-48E6-44D5-8A75-545D5238D217}"/>
    <dgm:cxn modelId="{EAE3A9F1-B908-4E58-A118-EC42F3D6D317}" srcId="{F54100F1-0B9C-471B-9141-97D760ABB35A}" destId="{77EA7A84-6EB3-490C-B35B-F57EB36BEAAE}" srcOrd="1" destOrd="0" parTransId="{49D0B05D-A396-4F7D-AEEC-3EC360B44781}" sibTransId="{259B85B1-CDD7-43AF-AA7D-9781142C84A4}"/>
    <dgm:cxn modelId="{2DE3668F-F894-40D6-8020-3C00C973686B}" type="presOf" srcId="{99CDD33D-A97F-4983-98D3-D26D801FEBFC}" destId="{CABCC6D8-8740-4EE5-9969-FE1723A39DC3}" srcOrd="0" destOrd="0" presId="urn:microsoft.com/office/officeart/2008/layout/HexagonCluster"/>
    <dgm:cxn modelId="{8DBB7C02-0E00-4124-8699-FCE1965785D6}" type="presOf" srcId="{77EA7A84-6EB3-490C-B35B-F57EB36BEAAE}" destId="{0AD2E2AA-D368-4EE7-AE92-0D8F41EEAAEF}" srcOrd="0" destOrd="0" presId="urn:microsoft.com/office/officeart/2008/layout/HexagonCluster"/>
    <dgm:cxn modelId="{69292D48-CE5A-478D-B65A-3A41DA783581}" type="presOf" srcId="{FFEEDD19-1A08-4FCF-A9FB-F0A936310B92}" destId="{BEFE45FF-64EC-440F-A8BC-861CFB0E334C}" srcOrd="0" destOrd="0" presId="urn:microsoft.com/office/officeart/2008/layout/HexagonCluster"/>
    <dgm:cxn modelId="{0D45D767-B862-48FA-87B8-4A097E1E7E2B}" type="presOf" srcId="{259B85B1-CDD7-43AF-AA7D-9781142C84A4}" destId="{E1AEDC07-8F6D-4918-94E6-D18098EC90B9}" srcOrd="0" destOrd="0" presId="urn:microsoft.com/office/officeart/2008/layout/HexagonCluster"/>
    <dgm:cxn modelId="{89E3D634-8944-49C4-A949-FB91AD692769}" srcId="{F54100F1-0B9C-471B-9141-97D760ABB35A}" destId="{FB449039-57BE-49CC-94D1-4ED92E9B23C8}" srcOrd="4" destOrd="0" parTransId="{378EC9FE-87C2-456C-922E-91BC55C93AF4}" sibTransId="{FFEEDD19-1A08-4FCF-A9FB-F0A936310B92}"/>
    <dgm:cxn modelId="{9F214EF0-A97F-4401-A1F6-9E5E49A88087}" type="presOf" srcId="{644DD168-FC2D-4373-A9D6-BDD6DD31092C}" destId="{3012E05D-72E3-4A2A-A882-C7607B1998FB}" srcOrd="0" destOrd="0" presId="urn:microsoft.com/office/officeart/2008/layout/HexagonCluster"/>
    <dgm:cxn modelId="{A7A6B737-A755-445C-9A8E-030F3BE81D44}" type="presOf" srcId="{0C82EBBC-AE18-494F-A214-1CB446CF1DA3}" destId="{06C3CF00-C2B0-4594-8CC6-4EFE9BAF63D8}" srcOrd="0" destOrd="0" presId="urn:microsoft.com/office/officeart/2008/layout/HexagonCluster"/>
    <dgm:cxn modelId="{0C181489-935F-46C2-92C8-87E6E146DF65}" type="presOf" srcId="{1F3E5F15-48E6-44D5-8A75-545D5238D217}" destId="{62802E9A-5CDD-4D15-B7B3-2B7E7C9DCC0B}" srcOrd="0" destOrd="0" presId="urn:microsoft.com/office/officeart/2008/layout/HexagonCluster"/>
    <dgm:cxn modelId="{254B967B-58FA-4C43-8895-57FB6E97EAB6}" type="presOf" srcId="{F54100F1-0B9C-471B-9141-97D760ABB35A}" destId="{3430C381-F06C-4905-A619-0D769EC68336}" srcOrd="0" destOrd="0" presId="urn:microsoft.com/office/officeart/2008/layout/HexagonCluster"/>
    <dgm:cxn modelId="{D9B61756-A7ED-497F-8EF9-C3A707ED977B}" type="presOf" srcId="{723D7638-165D-4A25-9DB5-91976AF220BF}" destId="{536B223B-388D-48CB-9B5B-21C251CA91F7}" srcOrd="0" destOrd="0" presId="urn:microsoft.com/office/officeart/2008/layout/HexagonCluster"/>
    <dgm:cxn modelId="{694F8755-C507-4C41-AAEA-8B6DFBE5977A}" type="presParOf" srcId="{3430C381-F06C-4905-A619-0D769EC68336}" destId="{4A95BE33-B34C-44CC-9C60-ACF4F859715F}" srcOrd="0" destOrd="0" presId="urn:microsoft.com/office/officeart/2008/layout/HexagonCluster"/>
    <dgm:cxn modelId="{056D2170-014E-46EF-857C-21984C7062BA}" type="presParOf" srcId="{4A95BE33-B34C-44CC-9C60-ACF4F859715F}" destId="{CABCC6D8-8740-4EE5-9969-FE1723A39DC3}" srcOrd="0" destOrd="0" presId="urn:microsoft.com/office/officeart/2008/layout/HexagonCluster"/>
    <dgm:cxn modelId="{CA6F3F96-CDC7-47CF-8BEF-17CF89789206}" type="presParOf" srcId="{3430C381-F06C-4905-A619-0D769EC68336}" destId="{A1D27617-E4F1-47AD-BD2E-15ED26F73E56}" srcOrd="1" destOrd="0" presId="urn:microsoft.com/office/officeart/2008/layout/HexagonCluster"/>
    <dgm:cxn modelId="{11D70923-BC56-4024-86AD-31613A861475}" type="presParOf" srcId="{A1D27617-E4F1-47AD-BD2E-15ED26F73E56}" destId="{7183E516-F78E-42CC-B58C-082BE2949889}" srcOrd="0" destOrd="0" presId="urn:microsoft.com/office/officeart/2008/layout/HexagonCluster"/>
    <dgm:cxn modelId="{5BD70DCB-D19A-4D37-BA06-F7F865BAFB6C}" type="presParOf" srcId="{3430C381-F06C-4905-A619-0D769EC68336}" destId="{94B28664-79B1-47DF-B9FA-771A696831A8}" srcOrd="2" destOrd="0" presId="urn:microsoft.com/office/officeart/2008/layout/HexagonCluster"/>
    <dgm:cxn modelId="{3A815ADB-3FE1-4713-BAFA-F640E8FC8FD9}" type="presParOf" srcId="{94B28664-79B1-47DF-B9FA-771A696831A8}" destId="{62802E9A-5CDD-4D15-B7B3-2B7E7C9DCC0B}" srcOrd="0" destOrd="0" presId="urn:microsoft.com/office/officeart/2008/layout/HexagonCluster"/>
    <dgm:cxn modelId="{BF140EE7-0492-411C-BB80-C113058313DA}" type="presParOf" srcId="{3430C381-F06C-4905-A619-0D769EC68336}" destId="{A9819023-C4A3-48EE-BA03-9AD42C3067FA}" srcOrd="3" destOrd="0" presId="urn:microsoft.com/office/officeart/2008/layout/HexagonCluster"/>
    <dgm:cxn modelId="{6DD4697D-D234-41B9-9E75-D79B1FE7470B}" type="presParOf" srcId="{A9819023-C4A3-48EE-BA03-9AD42C3067FA}" destId="{11B36576-8645-4A62-81CB-DAE2BD5F7C90}" srcOrd="0" destOrd="0" presId="urn:microsoft.com/office/officeart/2008/layout/HexagonCluster"/>
    <dgm:cxn modelId="{1AE50DB9-2EEB-4640-A81A-EE630EC936E7}" type="presParOf" srcId="{3430C381-F06C-4905-A619-0D769EC68336}" destId="{65C76DA4-960E-48F4-9F56-E711D15A4EA7}" srcOrd="4" destOrd="0" presId="urn:microsoft.com/office/officeart/2008/layout/HexagonCluster"/>
    <dgm:cxn modelId="{49C553EE-6A15-4CB0-A9E0-BF6D7392EAFC}" type="presParOf" srcId="{65C76DA4-960E-48F4-9F56-E711D15A4EA7}" destId="{0AD2E2AA-D368-4EE7-AE92-0D8F41EEAAEF}" srcOrd="0" destOrd="0" presId="urn:microsoft.com/office/officeart/2008/layout/HexagonCluster"/>
    <dgm:cxn modelId="{C3D9FC9F-FF45-4E52-AF6A-7FB4735B7C34}" type="presParOf" srcId="{3430C381-F06C-4905-A619-0D769EC68336}" destId="{79F7BA00-F56E-41BE-A6FB-2FEA4514DF8F}" srcOrd="5" destOrd="0" presId="urn:microsoft.com/office/officeart/2008/layout/HexagonCluster"/>
    <dgm:cxn modelId="{7204B1F9-AFA4-455D-9391-6605610DEB0E}" type="presParOf" srcId="{79F7BA00-F56E-41BE-A6FB-2FEA4514DF8F}" destId="{3E947574-5FB2-4D06-9C8C-AEFD3A0B75AE}" srcOrd="0" destOrd="0" presId="urn:microsoft.com/office/officeart/2008/layout/HexagonCluster"/>
    <dgm:cxn modelId="{EC524D1A-4290-419B-9420-F9D0396432AC}" type="presParOf" srcId="{3430C381-F06C-4905-A619-0D769EC68336}" destId="{8744C245-8A2E-4191-94AF-8182637523FD}" srcOrd="6" destOrd="0" presId="urn:microsoft.com/office/officeart/2008/layout/HexagonCluster"/>
    <dgm:cxn modelId="{E3E0ACCE-FBF3-429D-911B-27B66FB5CDB9}" type="presParOf" srcId="{8744C245-8A2E-4191-94AF-8182637523FD}" destId="{E1AEDC07-8F6D-4918-94E6-D18098EC90B9}" srcOrd="0" destOrd="0" presId="urn:microsoft.com/office/officeart/2008/layout/HexagonCluster"/>
    <dgm:cxn modelId="{33D9FF02-FEE9-42B1-AF60-F107D268E91B}" type="presParOf" srcId="{3430C381-F06C-4905-A619-0D769EC68336}" destId="{9D2899FA-49D4-4AC1-9308-D78A14CCEDBD}" srcOrd="7" destOrd="0" presId="urn:microsoft.com/office/officeart/2008/layout/HexagonCluster"/>
    <dgm:cxn modelId="{2FE3E096-AC11-4070-AD4B-0C0569205885}" type="presParOf" srcId="{9D2899FA-49D4-4AC1-9308-D78A14CCEDBD}" destId="{46F93265-330E-464A-81AE-F7BC6F94CD5B}" srcOrd="0" destOrd="0" presId="urn:microsoft.com/office/officeart/2008/layout/HexagonCluster"/>
    <dgm:cxn modelId="{6E56D51F-89E2-4D44-94C5-B3CC0B956D6D}" type="presParOf" srcId="{3430C381-F06C-4905-A619-0D769EC68336}" destId="{F56040E1-2B94-4089-A0F4-0051B5C54952}" srcOrd="8" destOrd="0" presId="urn:microsoft.com/office/officeart/2008/layout/HexagonCluster"/>
    <dgm:cxn modelId="{6E72DD09-E889-413B-B668-2B937D2C49DD}" type="presParOf" srcId="{F56040E1-2B94-4089-A0F4-0051B5C54952}" destId="{06C3CF00-C2B0-4594-8CC6-4EFE9BAF63D8}" srcOrd="0" destOrd="0" presId="urn:microsoft.com/office/officeart/2008/layout/HexagonCluster"/>
    <dgm:cxn modelId="{F8F7466F-443F-45F7-BA91-72C49B28C460}" type="presParOf" srcId="{3430C381-F06C-4905-A619-0D769EC68336}" destId="{20F0E0D2-189D-44EB-8AA1-FDF82EE676B3}" srcOrd="9" destOrd="0" presId="urn:microsoft.com/office/officeart/2008/layout/HexagonCluster"/>
    <dgm:cxn modelId="{01546FBE-3B15-4D05-AB5D-D15FDDF88CD5}" type="presParOf" srcId="{20F0E0D2-189D-44EB-8AA1-FDF82EE676B3}" destId="{49F52750-B55C-4592-8934-5551240533DC}" srcOrd="0" destOrd="0" presId="urn:microsoft.com/office/officeart/2008/layout/HexagonCluster"/>
    <dgm:cxn modelId="{C5671A6F-C134-446C-8816-E95DE4BC9C28}" type="presParOf" srcId="{3430C381-F06C-4905-A619-0D769EC68336}" destId="{F697CFA7-1B07-4055-8775-BE4E7132A07A}" srcOrd="10" destOrd="0" presId="urn:microsoft.com/office/officeart/2008/layout/HexagonCluster"/>
    <dgm:cxn modelId="{7CE5B390-38E0-4B91-9B81-B5940F08B1F5}" type="presParOf" srcId="{F697CFA7-1B07-4055-8775-BE4E7132A07A}" destId="{1860C367-C115-401B-8C51-B2E54AAEC42A}" srcOrd="0" destOrd="0" presId="urn:microsoft.com/office/officeart/2008/layout/HexagonCluster"/>
    <dgm:cxn modelId="{F60EDF3A-76F1-48C3-993F-D59AF1D86822}" type="presParOf" srcId="{3430C381-F06C-4905-A619-0D769EC68336}" destId="{76257071-AEC8-4234-A46D-A4548F6857ED}" srcOrd="11" destOrd="0" presId="urn:microsoft.com/office/officeart/2008/layout/HexagonCluster"/>
    <dgm:cxn modelId="{8302EEFE-A53E-47D9-9DAB-B293EF846D16}" type="presParOf" srcId="{76257071-AEC8-4234-A46D-A4548F6857ED}" destId="{6BDE75CB-4696-4A72-BBC0-72280E5525BD}" srcOrd="0" destOrd="0" presId="urn:microsoft.com/office/officeart/2008/layout/HexagonCluster"/>
    <dgm:cxn modelId="{6B310EF2-06C8-44FC-8023-253C71273211}" type="presParOf" srcId="{3430C381-F06C-4905-A619-0D769EC68336}" destId="{0D1417A4-A2E6-47F4-B127-93F7DEA90515}" srcOrd="12" destOrd="0" presId="urn:microsoft.com/office/officeart/2008/layout/HexagonCluster"/>
    <dgm:cxn modelId="{E06232E4-981F-409F-9BB0-01FB40595384}" type="presParOf" srcId="{0D1417A4-A2E6-47F4-B127-93F7DEA90515}" destId="{CA73F15A-C624-4066-9417-175D85827C50}" srcOrd="0" destOrd="0" presId="urn:microsoft.com/office/officeart/2008/layout/HexagonCluster"/>
    <dgm:cxn modelId="{88A4C888-77AD-4659-B906-31C71F97436E}" type="presParOf" srcId="{3430C381-F06C-4905-A619-0D769EC68336}" destId="{92B65378-C46E-47B0-A75C-DEE98EDF57BA}" srcOrd="13" destOrd="0" presId="urn:microsoft.com/office/officeart/2008/layout/HexagonCluster"/>
    <dgm:cxn modelId="{A443D356-8E36-4100-85CD-6AAA9B9F1C3E}" type="presParOf" srcId="{92B65378-C46E-47B0-A75C-DEE98EDF57BA}" destId="{44BA0256-B2CD-4947-AD0A-C279E4FFD331}" srcOrd="0" destOrd="0" presId="urn:microsoft.com/office/officeart/2008/layout/HexagonCluster"/>
    <dgm:cxn modelId="{5EDC766E-DA96-4EBC-8569-0578D2F20964}" type="presParOf" srcId="{3430C381-F06C-4905-A619-0D769EC68336}" destId="{98FFDC50-ACCB-415B-8EAC-E89A2DAF5885}" srcOrd="14" destOrd="0" presId="urn:microsoft.com/office/officeart/2008/layout/HexagonCluster"/>
    <dgm:cxn modelId="{8B7B382C-DB54-4DF6-BCA9-374E163704EF}" type="presParOf" srcId="{98FFDC50-ACCB-415B-8EAC-E89A2DAF5885}" destId="{536B223B-388D-48CB-9B5B-21C251CA91F7}" srcOrd="0" destOrd="0" presId="urn:microsoft.com/office/officeart/2008/layout/HexagonCluster"/>
    <dgm:cxn modelId="{37918A67-8BB8-4B24-BE1C-C65C459ACAA0}" type="presParOf" srcId="{3430C381-F06C-4905-A619-0D769EC68336}" destId="{A7EABF18-6D4E-460A-8C94-6AB3105393C1}" srcOrd="15" destOrd="0" presId="urn:microsoft.com/office/officeart/2008/layout/HexagonCluster"/>
    <dgm:cxn modelId="{8A04CACF-AF25-4D83-B90D-398AC3029CDA}" type="presParOf" srcId="{A7EABF18-6D4E-460A-8C94-6AB3105393C1}" destId="{A0795684-88BC-4A21-A8CE-9403B3400BCE}" srcOrd="0" destOrd="0" presId="urn:microsoft.com/office/officeart/2008/layout/HexagonCluster"/>
    <dgm:cxn modelId="{1BAA0493-4210-411B-89F1-1AA08AE8C0E3}" type="presParOf" srcId="{3430C381-F06C-4905-A619-0D769EC68336}" destId="{CEE1BE47-F5FC-47A5-A63A-9B9E01AB2052}" srcOrd="16" destOrd="0" presId="urn:microsoft.com/office/officeart/2008/layout/HexagonCluster"/>
    <dgm:cxn modelId="{10AD6DD3-08A6-48A8-8BA8-39115996CDA2}" type="presParOf" srcId="{CEE1BE47-F5FC-47A5-A63A-9B9E01AB2052}" destId="{A5164000-4F04-47B9-B8C1-CDD9F2F5F3E7}" srcOrd="0" destOrd="0" presId="urn:microsoft.com/office/officeart/2008/layout/HexagonCluster"/>
    <dgm:cxn modelId="{B0B614B5-E9BC-410B-9F3B-636E595D3D66}" type="presParOf" srcId="{3430C381-F06C-4905-A619-0D769EC68336}" destId="{FE3449A5-41A1-453D-98F3-2DE7BA4C6AA1}" srcOrd="17" destOrd="0" presId="urn:microsoft.com/office/officeart/2008/layout/HexagonCluster"/>
    <dgm:cxn modelId="{3ABCECCD-DCB3-45AE-9DDD-4C1D310D920D}" type="presParOf" srcId="{FE3449A5-41A1-453D-98F3-2DE7BA4C6AA1}" destId="{B77C18F9-F69F-41D3-A06D-EB5EF8AC50FC}" srcOrd="0" destOrd="0" presId="urn:microsoft.com/office/officeart/2008/layout/HexagonCluster"/>
    <dgm:cxn modelId="{80E0D65E-3C8B-4806-9692-3ACFF8A01E77}" type="presParOf" srcId="{3430C381-F06C-4905-A619-0D769EC68336}" destId="{55C05634-0601-4D55-A70A-302E3D3D489C}" srcOrd="18" destOrd="0" presId="urn:microsoft.com/office/officeart/2008/layout/HexagonCluster"/>
    <dgm:cxn modelId="{BCF53D5D-FAB9-46F4-ACBE-CBCA7C3CC139}" type="presParOf" srcId="{55C05634-0601-4D55-A70A-302E3D3D489C}" destId="{BEFE45FF-64EC-440F-A8BC-861CFB0E334C}" srcOrd="0" destOrd="0" presId="urn:microsoft.com/office/officeart/2008/layout/HexagonCluster"/>
    <dgm:cxn modelId="{FEECAEFA-EA37-463C-8556-0509484BB3E2}" type="presParOf" srcId="{3430C381-F06C-4905-A619-0D769EC68336}" destId="{B3F37440-3AC3-4F45-8D09-D7BBB7A7E033}" srcOrd="19" destOrd="0" presId="urn:microsoft.com/office/officeart/2008/layout/HexagonCluster"/>
    <dgm:cxn modelId="{FCF1EAF7-ABCA-4E42-A395-94AA181226B5}" type="presParOf" srcId="{B3F37440-3AC3-4F45-8D09-D7BBB7A7E033}" destId="{EAE4E86D-746B-45BC-811A-FAC13760FA53}" srcOrd="0" destOrd="0" presId="urn:microsoft.com/office/officeart/2008/layout/HexagonCluster"/>
    <dgm:cxn modelId="{3E466263-FCFF-4734-9807-36043D6A3089}" type="presParOf" srcId="{3430C381-F06C-4905-A619-0D769EC68336}" destId="{AD39C6FE-8D3B-47A3-9F1F-FCF8B47E0D6F}" srcOrd="20" destOrd="0" presId="urn:microsoft.com/office/officeart/2008/layout/HexagonCluster"/>
    <dgm:cxn modelId="{86D63CC5-5E19-432B-A770-125341407E20}" type="presParOf" srcId="{AD39C6FE-8D3B-47A3-9F1F-FCF8B47E0D6F}" destId="{D85D7215-8E04-4C61-BA2C-ABB3410EA4C5}" srcOrd="0" destOrd="0" presId="urn:microsoft.com/office/officeart/2008/layout/HexagonCluster"/>
    <dgm:cxn modelId="{77BE3562-1C83-4CF2-9D8C-6762F0231407}" type="presParOf" srcId="{3430C381-F06C-4905-A619-0D769EC68336}" destId="{0E04284B-B6ED-4563-ACA2-0484F9900BE2}" srcOrd="21" destOrd="0" presId="urn:microsoft.com/office/officeart/2008/layout/HexagonCluster"/>
    <dgm:cxn modelId="{A7B4C24A-A38C-43B8-B897-D6DD6150E52C}" type="presParOf" srcId="{0E04284B-B6ED-4563-ACA2-0484F9900BE2}" destId="{9FB1A004-0BDF-4C96-84E3-CE034FB874C6}" srcOrd="0" destOrd="0" presId="urn:microsoft.com/office/officeart/2008/layout/HexagonCluster"/>
    <dgm:cxn modelId="{48065368-6F05-4A1A-B872-B4D738B24B3B}" type="presParOf" srcId="{3430C381-F06C-4905-A619-0D769EC68336}" destId="{547D7D1B-0BEC-434D-A236-534C5134EFEA}" srcOrd="22" destOrd="0" presId="urn:microsoft.com/office/officeart/2008/layout/HexagonCluster"/>
    <dgm:cxn modelId="{B0D277FD-DAE3-44C8-8C60-A0EF26C0E066}" type="presParOf" srcId="{547D7D1B-0BEC-434D-A236-534C5134EFEA}" destId="{3012E05D-72E3-4A2A-A882-C7607B1998FB}" srcOrd="0" destOrd="0" presId="urn:microsoft.com/office/officeart/2008/layout/HexagonCluster"/>
    <dgm:cxn modelId="{EC8B2DB6-DC53-462A-9F22-83C71AFF464A}" type="presParOf" srcId="{3430C381-F06C-4905-A619-0D769EC68336}" destId="{C46529BA-C8D8-4006-950F-BE82C6C4E828}" srcOrd="23" destOrd="0" presId="urn:microsoft.com/office/officeart/2008/layout/HexagonCluster"/>
    <dgm:cxn modelId="{1EABB420-EB0E-4AE5-9304-F0D1D9CF220C}" type="presParOf" srcId="{C46529BA-C8D8-4006-950F-BE82C6C4E828}" destId="{15BED9FE-4E5E-459E-B2F8-EA035EA3CF0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C6D8-8740-4EE5-9969-FE1723A39DC3}">
      <dsp:nvSpPr>
        <dsp:cNvPr id="0" name=""/>
        <dsp:cNvSpPr/>
      </dsp:nvSpPr>
      <dsp:spPr>
        <a:xfrm>
          <a:off x="1630525" y="3440583"/>
          <a:ext cx="1894745" cy="16269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lvl="0" algn="ctr" defTabSz="2889250">
            <a:lnSpc>
              <a:spcPct val="90000"/>
            </a:lnSpc>
            <a:spcBef>
              <a:spcPct val="0"/>
            </a:spcBef>
            <a:spcAft>
              <a:spcPct val="35000"/>
            </a:spcAft>
          </a:pPr>
          <a:r>
            <a:rPr lang="fr-FR" sz="6500" kern="1200" dirty="0" smtClean="0"/>
            <a:t>P</a:t>
          </a:r>
          <a:endParaRPr lang="fr-FR" sz="6500" kern="1200" dirty="0"/>
        </a:p>
      </dsp:txBody>
      <dsp:txXfrm>
        <a:off x="1924003" y="3692588"/>
        <a:ext cx="1307789" cy="1122978"/>
      </dsp:txXfrm>
    </dsp:sp>
    <dsp:sp modelId="{7183E516-F78E-42CC-B58C-082BE2949889}">
      <dsp:nvSpPr>
        <dsp:cNvPr id="0" name=""/>
        <dsp:cNvSpPr/>
      </dsp:nvSpPr>
      <dsp:spPr>
        <a:xfrm>
          <a:off x="1675734" y="4168171"/>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802E9A-5CDD-4D15-B7B3-2B7E7C9DCC0B}">
      <dsp:nvSpPr>
        <dsp:cNvPr id="0" name=""/>
        <dsp:cNvSpPr/>
      </dsp:nvSpPr>
      <dsp:spPr>
        <a:xfrm>
          <a:off x="0" y="2541182"/>
          <a:ext cx="1894745" cy="1626988"/>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B36576-8645-4A62-81CB-DAE2BD5F7C90}">
      <dsp:nvSpPr>
        <dsp:cNvPr id="0" name=""/>
        <dsp:cNvSpPr/>
      </dsp:nvSpPr>
      <dsp:spPr>
        <a:xfrm>
          <a:off x="1297990" y="3952357"/>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2E2AA-D368-4EE7-AE92-0D8F41EEAAEF}">
      <dsp:nvSpPr>
        <dsp:cNvPr id="0" name=""/>
        <dsp:cNvSpPr/>
      </dsp:nvSpPr>
      <dsp:spPr>
        <a:xfrm>
          <a:off x="3261051" y="2536468"/>
          <a:ext cx="1894745" cy="16269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lvl="0" algn="ctr" defTabSz="2889250">
            <a:lnSpc>
              <a:spcPct val="90000"/>
            </a:lnSpc>
            <a:spcBef>
              <a:spcPct val="0"/>
            </a:spcBef>
            <a:spcAft>
              <a:spcPct val="35000"/>
            </a:spcAft>
          </a:pPr>
          <a:r>
            <a:rPr lang="fr-FR" sz="6500" kern="1200" dirty="0" smtClean="0"/>
            <a:t>D</a:t>
          </a:r>
          <a:endParaRPr lang="fr-FR" sz="6500" kern="1200" dirty="0"/>
        </a:p>
      </dsp:txBody>
      <dsp:txXfrm>
        <a:off x="3554529" y="2788473"/>
        <a:ext cx="1307789" cy="1122978"/>
      </dsp:txXfrm>
    </dsp:sp>
    <dsp:sp modelId="{3E947574-5FB2-4D06-9C8C-AEFD3A0B75AE}">
      <dsp:nvSpPr>
        <dsp:cNvPr id="0" name=""/>
        <dsp:cNvSpPr/>
      </dsp:nvSpPr>
      <dsp:spPr>
        <a:xfrm>
          <a:off x="4565069" y="3943452"/>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AEDC07-8F6D-4918-94E6-D18098EC90B9}">
      <dsp:nvSpPr>
        <dsp:cNvPr id="0" name=""/>
        <dsp:cNvSpPr/>
      </dsp:nvSpPr>
      <dsp:spPr>
        <a:xfrm>
          <a:off x="4890571" y="3437440"/>
          <a:ext cx="1894745" cy="1626988"/>
        </a:xfrm>
        <a:prstGeom prst="hexagon">
          <a:avLst>
            <a:gd name="adj" fmla="val 25000"/>
            <a:gd name="vf" fmla="val 115470"/>
          </a:avLst>
        </a:prstGeom>
        <a:blipFill rotWithShape="1">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F93265-330E-464A-81AE-F7BC6F94CD5B}">
      <dsp:nvSpPr>
        <dsp:cNvPr id="0" name=""/>
        <dsp:cNvSpPr/>
      </dsp:nvSpPr>
      <dsp:spPr>
        <a:xfrm>
          <a:off x="4936785" y="4161361"/>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C3CF00-C2B0-4594-8CC6-4EFE9BAF63D8}">
      <dsp:nvSpPr>
        <dsp:cNvPr id="0" name=""/>
        <dsp:cNvSpPr/>
      </dsp:nvSpPr>
      <dsp:spPr>
        <a:xfrm>
          <a:off x="1630525" y="1642305"/>
          <a:ext cx="1894745" cy="1626988"/>
        </a:xfrm>
        <a:prstGeom prst="hexagon">
          <a:avLst>
            <a:gd name="adj" fmla="val 25000"/>
            <a:gd name="vf" fmla="val 115470"/>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lvl="0" algn="ctr" defTabSz="2889250">
            <a:lnSpc>
              <a:spcPct val="90000"/>
            </a:lnSpc>
            <a:spcBef>
              <a:spcPct val="0"/>
            </a:spcBef>
            <a:spcAft>
              <a:spcPct val="35000"/>
            </a:spcAft>
          </a:pPr>
          <a:endParaRPr lang="fr-FR" sz="6500" kern="1200"/>
        </a:p>
      </dsp:txBody>
      <dsp:txXfrm>
        <a:off x="1924003" y="1894310"/>
        <a:ext cx="1307789" cy="1122978"/>
      </dsp:txXfrm>
    </dsp:sp>
    <dsp:sp modelId="{49F52750-B55C-4592-8934-5551240533DC}">
      <dsp:nvSpPr>
        <dsp:cNvPr id="0" name=""/>
        <dsp:cNvSpPr/>
      </dsp:nvSpPr>
      <dsp:spPr>
        <a:xfrm>
          <a:off x="2928516" y="1673210"/>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0C367-C115-401B-8C51-B2E54AAEC42A}">
      <dsp:nvSpPr>
        <dsp:cNvPr id="0" name=""/>
        <dsp:cNvSpPr/>
      </dsp:nvSpPr>
      <dsp:spPr>
        <a:xfrm>
          <a:off x="3261051" y="737666"/>
          <a:ext cx="1894745" cy="1626988"/>
        </a:xfrm>
        <a:prstGeom prst="hexagon">
          <a:avLst>
            <a:gd name="adj" fmla="val 25000"/>
            <a:gd name="vf" fmla="val 115470"/>
          </a:avLst>
        </a:prstGeom>
        <a:blipFill rotWithShape="1">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DE75CB-4696-4A72-BBC0-72280E5525BD}">
      <dsp:nvSpPr>
        <dsp:cNvPr id="0" name=""/>
        <dsp:cNvSpPr/>
      </dsp:nvSpPr>
      <dsp:spPr>
        <a:xfrm>
          <a:off x="3314296" y="1458444"/>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3F15A-C624-4066-9417-175D85827C50}">
      <dsp:nvSpPr>
        <dsp:cNvPr id="0" name=""/>
        <dsp:cNvSpPr/>
      </dsp:nvSpPr>
      <dsp:spPr>
        <a:xfrm>
          <a:off x="4890571" y="1638638"/>
          <a:ext cx="1894745" cy="16269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lvl="0" algn="ctr" defTabSz="2889250">
            <a:lnSpc>
              <a:spcPct val="90000"/>
            </a:lnSpc>
            <a:spcBef>
              <a:spcPct val="0"/>
            </a:spcBef>
            <a:spcAft>
              <a:spcPct val="35000"/>
            </a:spcAft>
          </a:pPr>
          <a:r>
            <a:rPr lang="fr-FR" sz="6500" kern="1200" dirty="0" smtClean="0"/>
            <a:t>C</a:t>
          </a:r>
          <a:endParaRPr lang="fr-FR" sz="6500" kern="1200" dirty="0"/>
        </a:p>
      </dsp:txBody>
      <dsp:txXfrm>
        <a:off x="5184049" y="1890643"/>
        <a:ext cx="1307789" cy="1122978"/>
      </dsp:txXfrm>
    </dsp:sp>
    <dsp:sp modelId="{44BA0256-B2CD-4947-AD0A-C279E4FFD331}">
      <dsp:nvSpPr>
        <dsp:cNvPr id="0" name=""/>
        <dsp:cNvSpPr/>
      </dsp:nvSpPr>
      <dsp:spPr>
        <a:xfrm>
          <a:off x="6530139" y="2359416"/>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6B223B-388D-48CB-9B5B-21C251CA91F7}">
      <dsp:nvSpPr>
        <dsp:cNvPr id="0" name=""/>
        <dsp:cNvSpPr/>
      </dsp:nvSpPr>
      <dsp:spPr>
        <a:xfrm>
          <a:off x="6521097" y="2553230"/>
          <a:ext cx="1894745" cy="1626988"/>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795684-88BC-4A21-A8CE-9403B3400BCE}">
      <dsp:nvSpPr>
        <dsp:cNvPr id="0" name=""/>
        <dsp:cNvSpPr/>
      </dsp:nvSpPr>
      <dsp:spPr>
        <a:xfrm>
          <a:off x="6890803" y="2582564"/>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164000-4F04-47B9-B8C1-CDD9F2F5F3E7}">
      <dsp:nvSpPr>
        <dsp:cNvPr id="0" name=""/>
        <dsp:cNvSpPr/>
      </dsp:nvSpPr>
      <dsp:spPr>
        <a:xfrm>
          <a:off x="6521097" y="754952"/>
          <a:ext cx="1894745" cy="16269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lvl="0" algn="ctr" defTabSz="2889250">
            <a:lnSpc>
              <a:spcPct val="90000"/>
            </a:lnSpc>
            <a:spcBef>
              <a:spcPct val="0"/>
            </a:spcBef>
            <a:spcAft>
              <a:spcPct val="35000"/>
            </a:spcAft>
          </a:pPr>
          <a:r>
            <a:rPr lang="fr-FR" sz="6500" kern="1200" dirty="0" smtClean="0"/>
            <a:t>A</a:t>
          </a:r>
          <a:endParaRPr lang="fr-FR" sz="6500" kern="1200" dirty="0"/>
        </a:p>
      </dsp:txBody>
      <dsp:txXfrm>
        <a:off x="6814575" y="1006957"/>
        <a:ext cx="1307789" cy="1122978"/>
      </dsp:txXfrm>
    </dsp:sp>
    <dsp:sp modelId="{B77C18F9-F69F-41D3-A06D-EB5EF8AC50FC}">
      <dsp:nvSpPr>
        <dsp:cNvPr id="0" name=""/>
        <dsp:cNvSpPr/>
      </dsp:nvSpPr>
      <dsp:spPr>
        <a:xfrm>
          <a:off x="8160664" y="1484111"/>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E45FF-64EC-440F-A8BC-861CFB0E334C}">
      <dsp:nvSpPr>
        <dsp:cNvPr id="0" name=""/>
        <dsp:cNvSpPr/>
      </dsp:nvSpPr>
      <dsp:spPr>
        <a:xfrm>
          <a:off x="8151622" y="1662734"/>
          <a:ext cx="1894745" cy="1626988"/>
        </a:xfrm>
        <a:prstGeom prst="hexagon">
          <a:avLst>
            <a:gd name="adj" fmla="val 25000"/>
            <a:gd name="vf" fmla="val 115470"/>
          </a:avLst>
        </a:prstGeom>
        <a:blipFill rotWithShape="1">
          <a:blip xmlns:r="http://schemas.openxmlformats.org/officeDocument/2006/relationships" r:embed="rId6"/>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E4E86D-746B-45BC-811A-FAC13760FA53}">
      <dsp:nvSpPr>
        <dsp:cNvPr id="0" name=""/>
        <dsp:cNvSpPr/>
      </dsp:nvSpPr>
      <dsp:spPr>
        <a:xfrm>
          <a:off x="8529366" y="1698878"/>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5D7215-8E04-4C61-BA2C-ABB3410EA4C5}">
      <dsp:nvSpPr>
        <dsp:cNvPr id="0" name=""/>
        <dsp:cNvSpPr/>
      </dsp:nvSpPr>
      <dsp:spPr>
        <a:xfrm>
          <a:off x="8151622" y="3458393"/>
          <a:ext cx="1894745" cy="1626988"/>
        </a:xfrm>
        <a:prstGeom prst="hexagon">
          <a:avLst>
            <a:gd name="adj" fmla="val 25000"/>
            <a:gd name="vf" fmla="val 115470"/>
          </a:avLst>
        </a:prstGeom>
        <a:blipFill rotWithShape="0">
          <a:blip xmlns:r="http://schemas.openxmlformats.org/officeDocument/2006/relationships" r:embed="rId7"/>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8445100" y="3710398"/>
        <a:ext cx="1307789" cy="1122978"/>
      </dsp:txXfrm>
    </dsp:sp>
    <dsp:sp modelId="{9FB1A004-0BDF-4C96-84E3-CE034FB874C6}">
      <dsp:nvSpPr>
        <dsp:cNvPr id="0" name=""/>
        <dsp:cNvSpPr/>
      </dsp:nvSpPr>
      <dsp:spPr>
        <a:xfrm>
          <a:off x="8527357" y="4883187"/>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12E05D-72E3-4A2A-A882-C7607B1998FB}">
      <dsp:nvSpPr>
        <dsp:cNvPr id="0" name=""/>
        <dsp:cNvSpPr/>
      </dsp:nvSpPr>
      <dsp:spPr>
        <a:xfrm>
          <a:off x="6521097" y="4348889"/>
          <a:ext cx="1894745" cy="1626988"/>
        </a:xfrm>
        <a:prstGeom prst="hexagon">
          <a:avLst>
            <a:gd name="adj" fmla="val 25000"/>
            <a:gd name="vf" fmla="val 115470"/>
          </a:avLst>
        </a:prstGeom>
        <a:blipFill rotWithShape="1">
          <a:blip xmlns:r="http://schemas.openxmlformats.org/officeDocument/2006/relationships" r:embed="rId8"/>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BED9FE-4E5E-459E-B2F8-EA035EA3CF0C}">
      <dsp:nvSpPr>
        <dsp:cNvPr id="0" name=""/>
        <dsp:cNvSpPr/>
      </dsp:nvSpPr>
      <dsp:spPr>
        <a:xfrm>
          <a:off x="8175734" y="5062858"/>
          <a:ext cx="221020" cy="19067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CE40CD-78A7-40B1-B891-0B6D6CA41F62}" type="datetime1">
              <a:rPr lang="fr-FR" smtClean="0"/>
              <a:t>06/01/2018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7C034F-7693-4D74-8F50-393C9B065329}" type="slidenum">
              <a:rPr lang="fr-FR" smtClean="0"/>
              <a:t>‹N°›</a:t>
            </a:fld>
            <a:endParaRPr lang="fr-FR"/>
          </a:p>
        </p:txBody>
      </p:sp>
    </p:spTree>
    <p:extLst>
      <p:ext uri="{BB962C8B-B14F-4D97-AF65-F5344CB8AC3E}">
        <p14:creationId xmlns:p14="http://schemas.microsoft.com/office/powerpoint/2010/main" val="2989017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98403-5188-4B1F-8DC5-85E81549A5D3}" type="datetime1">
              <a:rPr lang="fr-FR" smtClean="0"/>
              <a:t>06/01/2018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196A0-7212-46AF-AD1B-B31A6656C958}" type="slidenum">
              <a:rPr lang="fr-FR" smtClean="0"/>
              <a:t>‹N°›</a:t>
            </a:fld>
            <a:endParaRPr lang="fr-FR"/>
          </a:p>
        </p:txBody>
      </p:sp>
    </p:spTree>
    <p:extLst>
      <p:ext uri="{BB962C8B-B14F-4D97-AF65-F5344CB8AC3E}">
        <p14:creationId xmlns:p14="http://schemas.microsoft.com/office/powerpoint/2010/main" val="34712013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0"/>
          </p:nvPr>
        </p:nvSpPr>
        <p:spPr/>
        <p:txBody>
          <a:bodyPr/>
          <a:lstStyle/>
          <a:p>
            <a:fld id="{636196A0-7212-46AF-AD1B-B31A6656C958}" type="slidenum">
              <a:rPr lang="fr-FR" smtClean="0"/>
              <a:t>2</a:t>
            </a:fld>
            <a:endParaRPr lang="fr-FR"/>
          </a:p>
        </p:txBody>
      </p:sp>
    </p:spTree>
    <p:extLst>
      <p:ext uri="{BB962C8B-B14F-4D97-AF65-F5344CB8AC3E}">
        <p14:creationId xmlns:p14="http://schemas.microsoft.com/office/powerpoint/2010/main" val="2770070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gs>
            <a:gs pos="46000">
              <a:schemeClr val="bg1">
                <a:lumMod val="95000"/>
              </a:schemeClr>
            </a:gs>
            <a:gs pos="100000">
              <a:schemeClr val="bg1">
                <a:lumMod val="85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1" y="6177712"/>
            <a:ext cx="4354492" cy="156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4354492" y="6177712"/>
            <a:ext cx="1399194" cy="156086"/>
          </a:xfrm>
          <a:prstGeom prst="rect">
            <a:avLst/>
          </a:prstGeom>
          <a:solidFill>
            <a:srgbClr val="14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93" y="163720"/>
            <a:ext cx="1999966" cy="850883"/>
          </a:xfrm>
          <a:prstGeom prst="rect">
            <a:avLst/>
          </a:prstGeom>
        </p:spPr>
      </p:pic>
      <p:sp>
        <p:nvSpPr>
          <p:cNvPr id="13" name="ZoneTexte 12"/>
          <p:cNvSpPr txBox="1"/>
          <p:nvPr userDrawn="1"/>
        </p:nvSpPr>
        <p:spPr>
          <a:xfrm>
            <a:off x="583251" y="6378958"/>
            <a:ext cx="1680653" cy="276999"/>
          </a:xfrm>
          <a:prstGeom prst="rect">
            <a:avLst/>
          </a:prstGeom>
          <a:noFill/>
        </p:spPr>
        <p:txBody>
          <a:bodyPr wrap="none" rtlCol="0">
            <a:spAutoFit/>
          </a:bodyPr>
          <a:lstStyle/>
          <a:p>
            <a:r>
              <a:rPr lang="fr-FR" sz="1200" dirty="0" smtClean="0">
                <a:solidFill>
                  <a:schemeClr val="tx2"/>
                </a:solidFill>
              </a:rPr>
              <a:t>www.sac-consulting.net</a:t>
            </a:r>
            <a:endParaRPr lang="fr-FR" sz="1200" dirty="0">
              <a:solidFill>
                <a:schemeClr val="tx2"/>
              </a:solidFill>
            </a:endParaRPr>
          </a:p>
        </p:txBody>
      </p:sp>
      <p:sp>
        <p:nvSpPr>
          <p:cNvPr id="16" name="ZoneTexte 15"/>
          <p:cNvSpPr txBox="1"/>
          <p:nvPr userDrawn="1"/>
        </p:nvSpPr>
        <p:spPr>
          <a:xfrm>
            <a:off x="3988060" y="6375928"/>
            <a:ext cx="3941598" cy="276999"/>
          </a:xfrm>
          <a:prstGeom prst="rect">
            <a:avLst/>
          </a:prstGeom>
          <a:noFill/>
        </p:spPr>
        <p:txBody>
          <a:bodyPr wrap="square" rtlCol="0">
            <a:spAutoFit/>
          </a:bodyPr>
          <a:lstStyle/>
          <a:p>
            <a:r>
              <a:rPr lang="fr-FR" sz="1200" dirty="0" smtClean="0">
                <a:solidFill>
                  <a:schemeClr val="tx2"/>
                </a:solidFill>
              </a:rPr>
              <a:t>001 Rue de la république, Monastir, Tunisie.</a:t>
            </a:r>
            <a:endParaRPr lang="fr-FR" sz="1200" dirty="0">
              <a:solidFill>
                <a:schemeClr val="tx2"/>
              </a:solidFill>
            </a:endParaRPr>
          </a:p>
        </p:txBody>
      </p:sp>
      <p:sp>
        <p:nvSpPr>
          <p:cNvPr id="18" name="ZoneTexte 17"/>
          <p:cNvSpPr txBox="1"/>
          <p:nvPr userDrawn="1"/>
        </p:nvSpPr>
        <p:spPr>
          <a:xfrm>
            <a:off x="567635" y="6577706"/>
            <a:ext cx="3941598" cy="276999"/>
          </a:xfrm>
          <a:prstGeom prst="rect">
            <a:avLst/>
          </a:prstGeom>
          <a:noFill/>
        </p:spPr>
        <p:txBody>
          <a:bodyPr wrap="square" rtlCol="0">
            <a:spAutoFit/>
          </a:bodyPr>
          <a:lstStyle/>
          <a:p>
            <a:r>
              <a:rPr lang="fr-FR" sz="1200" dirty="0" smtClean="0">
                <a:solidFill>
                  <a:schemeClr val="tx2"/>
                </a:solidFill>
              </a:rPr>
              <a:t>direction@sac-consulting.net</a:t>
            </a:r>
            <a:endParaRPr lang="fr-FR" sz="1200" dirty="0">
              <a:solidFill>
                <a:schemeClr val="tx2"/>
              </a:solidFill>
            </a:endParaRPr>
          </a:p>
        </p:txBody>
      </p:sp>
      <p:sp>
        <p:nvSpPr>
          <p:cNvPr id="19" name="ZoneTexte 18"/>
          <p:cNvSpPr txBox="1"/>
          <p:nvPr userDrawn="1"/>
        </p:nvSpPr>
        <p:spPr>
          <a:xfrm>
            <a:off x="3988060" y="6573492"/>
            <a:ext cx="3941598" cy="276999"/>
          </a:xfrm>
          <a:prstGeom prst="rect">
            <a:avLst/>
          </a:prstGeom>
          <a:noFill/>
        </p:spPr>
        <p:txBody>
          <a:bodyPr wrap="square" rtlCol="0">
            <a:spAutoFit/>
          </a:bodyPr>
          <a:lstStyle/>
          <a:p>
            <a:r>
              <a:rPr lang="fr-FR" sz="1200" dirty="0" smtClean="0">
                <a:solidFill>
                  <a:schemeClr val="tx2"/>
                </a:solidFill>
              </a:rPr>
              <a:t>(+216) 73 463 287 / (+216) 73 467 357</a:t>
            </a:r>
            <a:endParaRPr lang="fr-FR" sz="1200" dirty="0">
              <a:solidFill>
                <a:schemeClr val="tx2"/>
              </a:solidFill>
            </a:endParaRPr>
          </a:p>
        </p:txBody>
      </p:sp>
      <p:pic>
        <p:nvPicPr>
          <p:cNvPr id="21" name="Imag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848767" y="6417783"/>
            <a:ext cx="162822" cy="162822"/>
          </a:xfrm>
          <a:prstGeom prst="rect">
            <a:avLst/>
          </a:prstGeom>
        </p:spPr>
      </p:pic>
      <p:pic>
        <p:nvPicPr>
          <p:cNvPr id="22" name="Imag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3846019" y="6630580"/>
            <a:ext cx="162822" cy="162822"/>
          </a:xfrm>
          <a:prstGeom prst="rect">
            <a:avLst/>
          </a:prstGeom>
        </p:spPr>
      </p:pic>
      <p:pic>
        <p:nvPicPr>
          <p:cNvPr id="23" name="Imag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70645" y="6637619"/>
            <a:ext cx="162822" cy="162822"/>
          </a:xfrm>
          <a:prstGeom prst="rect">
            <a:avLst/>
          </a:prstGeom>
        </p:spPr>
      </p:pic>
      <p:pic>
        <p:nvPicPr>
          <p:cNvPr id="24" name="Imag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71866" y="6436047"/>
            <a:ext cx="162822" cy="162822"/>
          </a:xfrm>
          <a:prstGeom prst="rect">
            <a:avLst/>
          </a:prstGeom>
        </p:spPr>
      </p:pic>
      <p:sp>
        <p:nvSpPr>
          <p:cNvPr id="25" name="Rectangle 24"/>
          <p:cNvSpPr/>
          <p:nvPr userDrawn="1"/>
        </p:nvSpPr>
        <p:spPr>
          <a:xfrm>
            <a:off x="5753686" y="6177712"/>
            <a:ext cx="1041009" cy="156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06695" y="6177713"/>
            <a:ext cx="1785305" cy="685136"/>
          </a:xfrm>
          <a:prstGeom prst="rect">
            <a:avLst/>
          </a:prstGeom>
        </p:spPr>
      </p:pic>
      <p:sp>
        <p:nvSpPr>
          <p:cNvPr id="32" name="Rectangle 31"/>
          <p:cNvSpPr/>
          <p:nvPr userDrawn="1"/>
        </p:nvSpPr>
        <p:spPr>
          <a:xfrm rot="16200000">
            <a:off x="174760" y="478203"/>
            <a:ext cx="552707" cy="164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userDrawn="1"/>
        </p:nvSpPr>
        <p:spPr>
          <a:xfrm rot="16200000">
            <a:off x="292798" y="773933"/>
            <a:ext cx="316633" cy="16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space réservé du numéro de diapositive 5"/>
          <p:cNvSpPr>
            <a:spLocks noGrp="1"/>
          </p:cNvSpPr>
          <p:nvPr>
            <p:ph type="sldNum" sz="quarter" idx="12"/>
          </p:nvPr>
        </p:nvSpPr>
        <p:spPr>
          <a:xfrm>
            <a:off x="9210471" y="6333798"/>
            <a:ext cx="2743200" cy="365125"/>
          </a:xfrm>
        </p:spPr>
        <p:txBody>
          <a:bodyPr/>
          <a:lstStyle>
            <a:lvl1pPr>
              <a:defRPr sz="2400" b="1">
                <a:solidFill>
                  <a:schemeClr val="bg1"/>
                </a:solidFill>
              </a:defRPr>
            </a:lvl1pPr>
          </a:lstStyle>
          <a:p>
            <a:fld id="{EA4A1284-77E9-4E41-ACEC-35BDAAFECAD2}" type="slidenum">
              <a:rPr lang="fr-FR" smtClean="0"/>
              <a:pPr/>
              <a:t>‹N°›</a:t>
            </a:fld>
            <a:endParaRPr lang="fr-FR" dirty="0"/>
          </a:p>
        </p:txBody>
      </p:sp>
    </p:spTree>
    <p:extLst>
      <p:ext uri="{BB962C8B-B14F-4D97-AF65-F5344CB8AC3E}">
        <p14:creationId xmlns:p14="http://schemas.microsoft.com/office/powerpoint/2010/main" val="35803810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43696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672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109010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41157761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31255943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26998340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1664865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59185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196266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4A1284-77E9-4E41-ACEC-35BDAAFECAD2}" type="slidenum">
              <a:rPr lang="fr-FR" smtClean="0"/>
              <a:t>‹N°›</a:t>
            </a:fld>
            <a:endParaRPr lang="fr-FR"/>
          </a:p>
        </p:txBody>
      </p:sp>
    </p:spTree>
    <p:extLst>
      <p:ext uri="{BB962C8B-B14F-4D97-AF65-F5344CB8AC3E}">
        <p14:creationId xmlns:p14="http://schemas.microsoft.com/office/powerpoint/2010/main" val="423418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A1284-77E9-4E41-ACEC-35BDAAFECAD2}" type="slidenum">
              <a:rPr lang="fr-FR" smtClean="0"/>
              <a:t>‹N°›</a:t>
            </a:fld>
            <a:endParaRPr lang="fr-FR"/>
          </a:p>
        </p:txBody>
      </p:sp>
    </p:spTree>
    <p:extLst>
      <p:ext uri="{BB962C8B-B14F-4D97-AF65-F5344CB8AC3E}">
        <p14:creationId xmlns:p14="http://schemas.microsoft.com/office/powerpoint/2010/main" val="329972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g"/><Relationship Id="rId2" Type="http://schemas.openxmlformats.org/officeDocument/2006/relationships/image" Target="../media/image49.jp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jpeg"/><Relationship Id="rId2" Type="http://schemas.openxmlformats.org/officeDocument/2006/relationships/image" Target="../media/image67.jpeg"/><Relationship Id="rId16" Type="http://schemas.openxmlformats.org/officeDocument/2006/relationships/image" Target="../media/image81.jpeg"/><Relationship Id="rId1" Type="http://schemas.openxmlformats.org/officeDocument/2006/relationships/slideLayout" Target="../slideLayouts/slideLayout1.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5" Type="http://schemas.openxmlformats.org/officeDocument/2006/relationships/image" Target="../media/image80.jpe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jpeg"/><Relationship Id="rId14" Type="http://schemas.openxmlformats.org/officeDocument/2006/relationships/image" Target="../media/image79.jpeg"/></Relationships>
</file>

<file path=ppt/slides/_rels/slide18.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jpeg"/><Relationship Id="rId10" Type="http://schemas.openxmlformats.org/officeDocument/2006/relationships/image" Target="../media/image90.jpeg"/><Relationship Id="rId4" Type="http://schemas.openxmlformats.org/officeDocument/2006/relationships/image" Target="../media/image84.png"/><Relationship Id="rId9" Type="http://schemas.openxmlformats.org/officeDocument/2006/relationships/image" Target="../media/image89.png"/></Relationships>
</file>

<file path=ppt/slides/_rels/slide1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jpeg"/><Relationship Id="rId7" Type="http://schemas.openxmlformats.org/officeDocument/2006/relationships/image" Target="../media/image96.png"/><Relationship Id="rId2" Type="http://schemas.openxmlformats.org/officeDocument/2006/relationships/image" Target="../media/image91.jpe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image" Target="../media/image9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jpeg"/><Relationship Id="rId7" Type="http://schemas.openxmlformats.org/officeDocument/2006/relationships/image" Target="../media/image103.pn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jpeg"/><Relationship Id="rId4" Type="http://schemas.openxmlformats.org/officeDocument/2006/relationships/image" Target="../media/image100.gif"/><Relationship Id="rId9" Type="http://schemas.openxmlformats.org/officeDocument/2006/relationships/image" Target="../media/image105.jpeg"/></Relationships>
</file>

<file path=ppt/slides/_rels/slide21.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08.png"/><Relationship Id="rId7" Type="http://schemas.openxmlformats.org/officeDocument/2006/relationships/image" Target="cid:image003.jpg@01CCF6CE.49963B60" TargetMode="External"/><Relationship Id="rId2"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png"/><Relationship Id="rId9" Type="http://schemas.openxmlformats.org/officeDocument/2006/relationships/image" Target="../media/image1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15.jpeg"/><Relationship Id="rId7" Type="http://schemas.openxmlformats.org/officeDocument/2006/relationships/image" Target="../media/image119.jpeg"/><Relationship Id="rId2" Type="http://schemas.openxmlformats.org/officeDocument/2006/relationships/image" Target="../media/image114.jpeg"/><Relationship Id="rId1" Type="http://schemas.openxmlformats.org/officeDocument/2006/relationships/slideLayout" Target="../slideLayouts/slideLayout1.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23.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image" Target="../media/image120.jpeg"/><Relationship Id="rId1" Type="http://schemas.openxmlformats.org/officeDocument/2006/relationships/slideLayout" Target="../slideLayouts/slideLayout1.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png"/></Relationships>
</file>

<file path=ppt/slides/_rels/slide24.xml.rels><?xml version="1.0" encoding="UTF-8" standalone="yes"?>
<Relationships xmlns="http://schemas.openxmlformats.org/package/2006/relationships"><Relationship Id="rId3" Type="http://schemas.openxmlformats.org/officeDocument/2006/relationships/image" Target="../media/image127.jpeg"/><Relationship Id="rId7" Type="http://schemas.openxmlformats.org/officeDocument/2006/relationships/image" Target="../media/image131.jpe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2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alpha val="55000"/>
          </a:schemeClr>
        </a:solidFill>
        <a:effectLst/>
      </p:bgPr>
    </p:bg>
    <p:spTree>
      <p:nvGrpSpPr>
        <p:cNvPr id="1" name=""/>
        <p:cNvGrpSpPr/>
        <p:nvPr/>
      </p:nvGrpSpPr>
      <p:grpSpPr>
        <a:xfrm>
          <a:off x="0" y="0"/>
          <a:ext cx="0" cy="0"/>
          <a:chOff x="0" y="0"/>
          <a:chExt cx="0" cy="0"/>
        </a:xfrm>
      </p:grpSpPr>
      <p:pic>
        <p:nvPicPr>
          <p:cNvPr id="31" name="Picture 4" descr="c:\DOCUME~1\ADMINI~1\APPLIC~1\360se6\USERDA~1\Temp\120859~1.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2808193" y="3951322"/>
            <a:ext cx="6575612" cy="1215717"/>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rPr>
              <a:t>SAC Consulting</a:t>
            </a:r>
            <a:endParaRPr lang="en-GB" sz="7200" b="1" dirty="0">
              <a:solidFill>
                <a:schemeClr val="bg1"/>
              </a:solidFill>
              <a:effectLst>
                <a:outerShdw blurRad="38100" dist="38100" dir="2700000" algn="tl">
                  <a:srgbClr val="000000">
                    <a:alpha val="43137"/>
                  </a:srgbClr>
                </a:outerShdw>
              </a:effectLst>
            </a:endParaRPr>
          </a:p>
        </p:txBody>
      </p:sp>
      <p:sp>
        <p:nvSpPr>
          <p:cNvPr id="35" name="Organigramme : Alternative 34"/>
          <p:cNvSpPr/>
          <p:nvPr/>
        </p:nvSpPr>
        <p:spPr>
          <a:xfrm>
            <a:off x="3268641" y="1037917"/>
            <a:ext cx="5654716" cy="2570255"/>
          </a:xfrm>
          <a:prstGeom prst="flowChartAlternateProcess">
            <a:avLst/>
          </a:prstGeom>
          <a:solidFill>
            <a:schemeClr val="bg1">
              <a:alpha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4238" y="1198558"/>
            <a:ext cx="5314094" cy="2260874"/>
          </a:xfrm>
          <a:prstGeom prst="rect">
            <a:avLst/>
          </a:prstGeom>
          <a:noFill/>
        </p:spPr>
      </p:pic>
      <p:cxnSp>
        <p:nvCxnSpPr>
          <p:cNvPr id="32" name="直接连接符 35"/>
          <p:cNvCxnSpPr/>
          <p:nvPr/>
        </p:nvCxnSpPr>
        <p:spPr>
          <a:xfrm>
            <a:off x="3268641" y="3960239"/>
            <a:ext cx="5654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6"/>
          <p:cNvCxnSpPr/>
          <p:nvPr/>
        </p:nvCxnSpPr>
        <p:spPr>
          <a:xfrm>
            <a:off x="3268641" y="5206193"/>
            <a:ext cx="5654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244576" y="5181600"/>
            <a:ext cx="5759245" cy="584775"/>
          </a:xfrm>
          <a:prstGeom prst="rect">
            <a:avLst/>
          </a:prstGeom>
          <a:noFill/>
        </p:spPr>
        <p:txBody>
          <a:bodyPr wrap="square" rtlCol="0">
            <a:spAutoFit/>
          </a:bodyPr>
          <a:lstStyle/>
          <a:p>
            <a:pPr algn="ctr"/>
            <a:r>
              <a:rPr lang="fr-FR" sz="3200" dirty="0" smtClean="0">
                <a:solidFill>
                  <a:schemeClr val="bg1"/>
                </a:solidFill>
                <a:latin typeface="Brush Script MT" panose="03060802040406070304" pitchFamily="66" charset="0"/>
              </a:rPr>
              <a:t>Votre partenaire en développement durable</a:t>
            </a:r>
            <a:endParaRPr lang="fr-FR" sz="3200"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395454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fltVal val="0"/>
                                          </p:val>
                                        </p:tav>
                                        <p:tav tm="100000">
                                          <p:val>
                                            <p:strVal val="#ppt_w"/>
                                          </p:val>
                                        </p:tav>
                                      </p:tavLst>
                                    </p:anim>
                                    <p:anim calcmode="lin" valueType="num">
                                      <p:cBhvr>
                                        <p:cTn id="13" dur="1000" fill="hold"/>
                                        <p:tgtEl>
                                          <p:spTgt spid="35"/>
                                        </p:tgtEl>
                                        <p:attrNameLst>
                                          <p:attrName>ppt_h</p:attrName>
                                        </p:attrNameLst>
                                      </p:cBhvr>
                                      <p:tavLst>
                                        <p:tav tm="0">
                                          <p:val>
                                            <p:fltVal val="0"/>
                                          </p:val>
                                        </p:tav>
                                        <p:tav tm="100000">
                                          <p:val>
                                            <p:strVal val="#ppt_h"/>
                                          </p:val>
                                        </p:tav>
                                      </p:tavLst>
                                    </p:anim>
                                    <p:animEffect transition="in" filter="fade">
                                      <p:cBhvr>
                                        <p:cTn id="14" dur="1000"/>
                                        <p:tgtEl>
                                          <p:spTgt spid="3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5"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6000">
              <a:schemeClr val="bg1">
                <a:lumMod val="95000"/>
              </a:schemeClr>
            </a:gs>
            <a:gs pos="100000">
              <a:schemeClr val="bg1">
                <a:lumMod val="85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9</a:t>
            </a:r>
            <a:endParaRPr lang="fr-FR" dirty="0"/>
          </a:p>
        </p:txBody>
      </p:sp>
      <p:sp>
        <p:nvSpPr>
          <p:cNvPr id="3" name="ZoneTexte 2"/>
          <p:cNvSpPr txBox="1"/>
          <p:nvPr/>
        </p:nvSpPr>
        <p:spPr>
          <a:xfrm>
            <a:off x="645298" y="296251"/>
            <a:ext cx="11558734" cy="810478"/>
          </a:xfrm>
          <a:prstGeom prst="rect">
            <a:avLst/>
          </a:prstGeom>
          <a:noFill/>
        </p:spPr>
        <p:txBody>
          <a:bodyPr wrap="square" rtlCol="0">
            <a:spAutoFit/>
          </a:bodyPr>
          <a:lstStyle/>
          <a:p>
            <a:pPr>
              <a:lnSpc>
                <a:spcPts val="2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Formation et assistance en matière </a:t>
            </a:r>
            <a:endParaRPr lang="fr-FR" sz="3200" b="1" dirty="0" smtClean="0">
              <a:solidFill>
                <a:schemeClr val="accent1"/>
              </a:solidFill>
              <a:effectLst>
                <a:outerShdw blurRad="38100" dist="38100" dir="2700000" algn="tl">
                  <a:srgbClr val="000000">
                    <a:alpha val="43137"/>
                  </a:srgbClr>
                </a:outerShdw>
              </a:effectLst>
              <a:latin typeface="Century Gothic" panose="020B0502020202020204" pitchFamily="34" charset="0"/>
            </a:endParaRPr>
          </a:p>
          <a:p>
            <a:pPr>
              <a:lnSpc>
                <a:spcPts val="2800"/>
              </a:lnSpc>
            </a:pPr>
            <a:r>
              <a:rPr lang="fr-FR" sz="32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de </a:t>
            </a: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Sécurité au travail</a:t>
            </a:r>
          </a:p>
        </p:txBody>
      </p:sp>
      <p:grpSp>
        <p:nvGrpSpPr>
          <p:cNvPr id="34" name="Groupe 33"/>
          <p:cNvGrpSpPr/>
          <p:nvPr/>
        </p:nvGrpSpPr>
        <p:grpSpPr>
          <a:xfrm>
            <a:off x="353541" y="1552075"/>
            <a:ext cx="6973691" cy="4367631"/>
            <a:chOff x="353541" y="1552075"/>
            <a:chExt cx="6973691" cy="4367631"/>
          </a:xfrm>
        </p:grpSpPr>
        <p:sp>
          <p:nvSpPr>
            <p:cNvPr id="4" name="ZoneTexte 3"/>
            <p:cNvSpPr txBox="1"/>
            <p:nvPr/>
          </p:nvSpPr>
          <p:spPr>
            <a:xfrm>
              <a:off x="372979" y="1624262"/>
              <a:ext cx="6797842" cy="4247317"/>
            </a:xfrm>
            <a:prstGeom prst="rect">
              <a:avLst/>
            </a:prstGeom>
            <a:noFill/>
            <a:ln>
              <a:noFill/>
            </a:ln>
          </p:spPr>
          <p:txBody>
            <a:bodyPr wrap="square" rtlCol="0">
              <a:spAutoFit/>
            </a:bodyPr>
            <a:lstStyle/>
            <a:p>
              <a:pPr algn="just"/>
              <a:r>
                <a:rPr lang="fr-FR" altLang="fr-FR" dirty="0" smtClean="0">
                  <a:solidFill>
                    <a:schemeClr val="tx1">
                      <a:lumMod val="75000"/>
                      <a:lumOff val="25000"/>
                    </a:schemeClr>
                  </a:solidFill>
                </a:rPr>
                <a:t>      Si </a:t>
              </a:r>
              <a:r>
                <a:rPr lang="fr-FR" altLang="fr-FR" dirty="0">
                  <a:solidFill>
                    <a:schemeClr val="tx1">
                      <a:lumMod val="75000"/>
                      <a:lumOff val="25000"/>
                    </a:schemeClr>
                  </a:solidFill>
                </a:rPr>
                <a:t>vous voulez travailler avec des grands donneur d’ordre ,capables d’alimenter vos entreprises de manière continue ,Vous devez  savoir que La qualité pour ces grandes marques n’est plus seulement un ensemble des exigences techniques liées au produit, mais surtout un environnement de travail conforme aux normes de sécurité, hygiène, ainsi que les  principes universels des droits de l’homme.</a:t>
              </a:r>
            </a:p>
            <a:p>
              <a:pPr algn="just"/>
              <a:endParaRPr lang="fr-FR" altLang="fr-FR" dirty="0">
                <a:solidFill>
                  <a:schemeClr val="tx1">
                    <a:lumMod val="75000"/>
                    <a:lumOff val="25000"/>
                  </a:schemeClr>
                </a:solidFill>
              </a:endParaRPr>
            </a:p>
            <a:p>
              <a:pPr algn="just"/>
              <a:r>
                <a:rPr lang="fr-FR" altLang="fr-FR" dirty="0">
                  <a:solidFill>
                    <a:schemeClr val="tx1">
                      <a:lumMod val="75000"/>
                      <a:lumOff val="25000"/>
                    </a:schemeClr>
                  </a:solidFill>
                </a:rPr>
                <a:t> </a:t>
              </a:r>
              <a:r>
                <a:rPr lang="fr-FR" altLang="fr-FR" dirty="0" smtClean="0">
                  <a:solidFill>
                    <a:schemeClr val="tx1">
                      <a:lumMod val="75000"/>
                      <a:lumOff val="25000"/>
                    </a:schemeClr>
                  </a:solidFill>
                </a:rPr>
                <a:t>     Tels </a:t>
              </a:r>
              <a:r>
                <a:rPr lang="fr-FR" altLang="fr-FR" dirty="0">
                  <a:solidFill>
                    <a:schemeClr val="tx1">
                      <a:lumMod val="75000"/>
                      <a:lumOff val="25000"/>
                    </a:schemeClr>
                  </a:solidFill>
                </a:rPr>
                <a:t>sont les éléments de la responsabilité sociale.</a:t>
              </a:r>
            </a:p>
            <a:p>
              <a:pPr algn="just"/>
              <a:endParaRPr lang="fr-FR" altLang="fr-FR" dirty="0">
                <a:solidFill>
                  <a:schemeClr val="tx1">
                    <a:lumMod val="75000"/>
                    <a:lumOff val="25000"/>
                  </a:schemeClr>
                </a:solidFill>
              </a:endParaRPr>
            </a:p>
            <a:p>
              <a:pPr algn="just"/>
              <a:r>
                <a:rPr lang="fr-FR" altLang="fr-FR" dirty="0" smtClean="0">
                  <a:solidFill>
                    <a:schemeClr val="tx1">
                      <a:lumMod val="75000"/>
                      <a:lumOff val="25000"/>
                    </a:schemeClr>
                  </a:solidFill>
                </a:rPr>
                <a:t>      Notre </a:t>
              </a:r>
              <a:r>
                <a:rPr lang="fr-FR" altLang="fr-FR" dirty="0">
                  <a:solidFill>
                    <a:schemeClr val="tx1">
                      <a:lumMod val="75000"/>
                      <a:lumOff val="25000"/>
                    </a:schemeClr>
                  </a:solidFill>
                </a:rPr>
                <a:t>rôle c’est d’accompagner les entreprises pour assurer leur conformité sociale par rapport aux exigences spécifiées d’un client, ou aux normes standards de responsabilité sociale et de sécurité au travail. </a:t>
              </a:r>
            </a:p>
            <a:p>
              <a:pPr algn="just"/>
              <a:endParaRPr lang="fr-FR" altLang="fr-FR" dirty="0">
                <a:solidFill>
                  <a:schemeClr val="tx1">
                    <a:lumMod val="75000"/>
                    <a:lumOff val="25000"/>
                  </a:schemeClr>
                </a:solidFill>
              </a:endParaRPr>
            </a:p>
            <a:p>
              <a:pPr algn="just"/>
              <a:r>
                <a:rPr lang="fr-FR" altLang="fr-FR" dirty="0" smtClean="0">
                  <a:solidFill>
                    <a:schemeClr val="tx1">
                      <a:lumMod val="75000"/>
                      <a:lumOff val="25000"/>
                    </a:schemeClr>
                  </a:solidFill>
                </a:rPr>
                <a:t>      A </a:t>
              </a:r>
              <a:r>
                <a:rPr lang="fr-FR" altLang="fr-FR" dirty="0">
                  <a:solidFill>
                    <a:schemeClr val="tx1">
                      <a:lumMod val="75000"/>
                      <a:lumOff val="25000"/>
                    </a:schemeClr>
                  </a:solidFill>
                </a:rPr>
                <a:t>cet égard nous proposons à nos clients les services suivants :</a:t>
              </a:r>
              <a:endParaRPr lang="fr-FR" dirty="0">
                <a:solidFill>
                  <a:schemeClr val="tx1">
                    <a:lumMod val="75000"/>
                    <a:lumOff val="25000"/>
                  </a:schemeClr>
                </a:solidFill>
              </a:endParaRPr>
            </a:p>
          </p:txBody>
        </p:sp>
        <p:sp>
          <p:nvSpPr>
            <p:cNvPr id="6" name="Rectangle à coins arrondis 5"/>
            <p:cNvSpPr/>
            <p:nvPr/>
          </p:nvSpPr>
          <p:spPr>
            <a:xfrm>
              <a:off x="353541" y="1552075"/>
              <a:ext cx="6973691" cy="4367631"/>
            </a:xfrm>
            <a:prstGeom prst="roundRect">
              <a:avLst>
                <a:gd name="adj" fmla="val 4090"/>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95069" y="1732140"/>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95069" y="3638558"/>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95069" y="4184670"/>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95069" y="5557008"/>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034" y="868854"/>
            <a:ext cx="2691389" cy="5702820"/>
          </a:xfrm>
          <a:prstGeom prst="rect">
            <a:avLst/>
          </a:prstGeom>
        </p:spPr>
      </p:pic>
    </p:spTree>
    <p:extLst>
      <p:ext uri="{BB962C8B-B14F-4D97-AF65-F5344CB8AC3E}">
        <p14:creationId xmlns:p14="http://schemas.microsoft.com/office/powerpoint/2010/main" val="24883126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1+#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10</a:t>
            </a:r>
            <a:endParaRPr lang="fr-FR" dirty="0"/>
          </a:p>
        </p:txBody>
      </p:sp>
      <p:grpSp>
        <p:nvGrpSpPr>
          <p:cNvPr id="26" name="Groupe 25"/>
          <p:cNvGrpSpPr/>
          <p:nvPr/>
        </p:nvGrpSpPr>
        <p:grpSpPr>
          <a:xfrm>
            <a:off x="7658071" y="1192666"/>
            <a:ext cx="4294069" cy="4778622"/>
            <a:chOff x="7481609" y="1256834"/>
            <a:chExt cx="4294069" cy="4778622"/>
          </a:xfrm>
        </p:grpSpPr>
        <p:grpSp>
          <p:nvGrpSpPr>
            <p:cNvPr id="11" name="Groupe 10"/>
            <p:cNvGrpSpPr/>
            <p:nvPr/>
          </p:nvGrpSpPr>
          <p:grpSpPr>
            <a:xfrm>
              <a:off x="7481609" y="1256834"/>
              <a:ext cx="4294069" cy="4778622"/>
              <a:chOff x="6502932" y="803757"/>
              <a:chExt cx="4866772" cy="5415950"/>
            </a:xfrm>
            <a:solidFill>
              <a:schemeClr val="bg1"/>
            </a:solidFill>
          </p:grpSpPr>
          <p:sp>
            <p:nvSpPr>
              <p:cNvPr id="12" name="Arc plein 11"/>
              <p:cNvSpPr/>
              <p:nvPr/>
            </p:nvSpPr>
            <p:spPr>
              <a:xfrm>
                <a:off x="6839353" y="1414767"/>
                <a:ext cx="4193930" cy="4193930"/>
              </a:xfrm>
              <a:prstGeom prst="blockArc">
                <a:avLst>
                  <a:gd name="adj1" fmla="val 12600000"/>
                  <a:gd name="adj2" fmla="val 16200000"/>
                  <a:gd name="adj3" fmla="val 4521"/>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Arc plein 12"/>
              <p:cNvSpPr/>
              <p:nvPr/>
            </p:nvSpPr>
            <p:spPr>
              <a:xfrm>
                <a:off x="6839353" y="1414767"/>
                <a:ext cx="4193930" cy="4193930"/>
              </a:xfrm>
              <a:prstGeom prst="blockArc">
                <a:avLst>
                  <a:gd name="adj1" fmla="val 9000000"/>
                  <a:gd name="adj2" fmla="val 12600000"/>
                  <a:gd name="adj3" fmla="val 4521"/>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c plein 13"/>
              <p:cNvSpPr/>
              <p:nvPr/>
            </p:nvSpPr>
            <p:spPr>
              <a:xfrm>
                <a:off x="6839353" y="1414767"/>
                <a:ext cx="4193930" cy="4193930"/>
              </a:xfrm>
              <a:prstGeom prst="blockArc">
                <a:avLst>
                  <a:gd name="adj1" fmla="val 5400000"/>
                  <a:gd name="adj2" fmla="val 9000000"/>
                  <a:gd name="adj3" fmla="val 4521"/>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Arc plein 14"/>
              <p:cNvSpPr/>
              <p:nvPr/>
            </p:nvSpPr>
            <p:spPr>
              <a:xfrm>
                <a:off x="6839353" y="1414767"/>
                <a:ext cx="4193930" cy="4193930"/>
              </a:xfrm>
              <a:prstGeom prst="blockArc">
                <a:avLst>
                  <a:gd name="adj1" fmla="val 1800000"/>
                  <a:gd name="adj2" fmla="val 5400000"/>
                  <a:gd name="adj3" fmla="val 4521"/>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Arc plein 15"/>
              <p:cNvSpPr/>
              <p:nvPr/>
            </p:nvSpPr>
            <p:spPr>
              <a:xfrm>
                <a:off x="6839353" y="1414767"/>
                <a:ext cx="4193930" cy="4193930"/>
              </a:xfrm>
              <a:prstGeom prst="blockArc">
                <a:avLst>
                  <a:gd name="adj1" fmla="val 19800000"/>
                  <a:gd name="adj2" fmla="val 1800000"/>
                  <a:gd name="adj3" fmla="val 4521"/>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c plein 16"/>
              <p:cNvSpPr/>
              <p:nvPr/>
            </p:nvSpPr>
            <p:spPr>
              <a:xfrm>
                <a:off x="6839353" y="1414767"/>
                <a:ext cx="4193930" cy="4193930"/>
              </a:xfrm>
              <a:prstGeom prst="blockArc">
                <a:avLst>
                  <a:gd name="adj1" fmla="val 16200000"/>
                  <a:gd name="adj2" fmla="val 19800000"/>
                  <a:gd name="adj3" fmla="val 4521"/>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Forme libre 17"/>
              <p:cNvSpPr/>
              <p:nvPr/>
            </p:nvSpPr>
            <p:spPr>
              <a:xfrm>
                <a:off x="7995725" y="2571138"/>
                <a:ext cx="1881187" cy="1881187"/>
              </a:xfrm>
              <a:custGeom>
                <a:avLst/>
                <a:gdLst>
                  <a:gd name="connsiteX0" fmla="*/ 0 w 1881187"/>
                  <a:gd name="connsiteY0" fmla="*/ 940594 h 1881187"/>
                  <a:gd name="connsiteX1" fmla="*/ 940594 w 1881187"/>
                  <a:gd name="connsiteY1" fmla="*/ 0 h 1881187"/>
                  <a:gd name="connsiteX2" fmla="*/ 1881188 w 1881187"/>
                  <a:gd name="connsiteY2" fmla="*/ 940594 h 1881187"/>
                  <a:gd name="connsiteX3" fmla="*/ 940594 w 1881187"/>
                  <a:gd name="connsiteY3" fmla="*/ 1881188 h 1881187"/>
                  <a:gd name="connsiteX4" fmla="*/ 0 w 1881187"/>
                  <a:gd name="connsiteY4" fmla="*/ 940594 h 188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187" h="1881187">
                    <a:moveTo>
                      <a:pt x="0" y="940594"/>
                    </a:moveTo>
                    <a:cubicBezTo>
                      <a:pt x="0" y="421118"/>
                      <a:pt x="421118" y="0"/>
                      <a:pt x="940594" y="0"/>
                    </a:cubicBezTo>
                    <a:cubicBezTo>
                      <a:pt x="1460070" y="0"/>
                      <a:pt x="1881188" y="421118"/>
                      <a:pt x="1881188" y="940594"/>
                    </a:cubicBezTo>
                    <a:cubicBezTo>
                      <a:pt x="1881188" y="1460070"/>
                      <a:pt x="1460070" y="1881188"/>
                      <a:pt x="940594" y="1881188"/>
                    </a:cubicBezTo>
                    <a:cubicBezTo>
                      <a:pt x="421118" y="1881188"/>
                      <a:pt x="0" y="1460070"/>
                      <a:pt x="0" y="940594"/>
                    </a:cubicBez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043" tIns="358043" rIns="358043" bIns="358043" numCol="1" spcCol="1270" anchor="ctr" anchorCtr="0">
                <a:noAutofit/>
              </a:bodyPr>
              <a:lstStyle/>
              <a:p>
                <a:pPr lvl="0" algn="ctr" defTabSz="2889250">
                  <a:lnSpc>
                    <a:spcPct val="90000"/>
                  </a:lnSpc>
                  <a:spcBef>
                    <a:spcPct val="0"/>
                  </a:spcBef>
                  <a:spcAft>
                    <a:spcPct val="35000"/>
                  </a:spcAft>
                </a:pPr>
                <a:endParaRPr lang="fr-FR" sz="6500" kern="1200" dirty="0"/>
              </a:p>
            </p:txBody>
          </p:sp>
          <p:sp>
            <p:nvSpPr>
              <p:cNvPr id="19" name="Forme libre 18"/>
              <p:cNvSpPr/>
              <p:nvPr/>
            </p:nvSpPr>
            <p:spPr>
              <a:xfrm>
                <a:off x="8277903" y="803757"/>
                <a:ext cx="1316831" cy="1316831"/>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5" tIns="257615" rIns="257615" bIns="257615" numCol="1" spcCol="1270" anchor="ctr" anchorCtr="0">
                <a:noAutofit/>
              </a:bodyPr>
              <a:lstStyle/>
              <a:p>
                <a:pPr lvl="0" algn="ctr" defTabSz="2266950">
                  <a:lnSpc>
                    <a:spcPct val="90000"/>
                  </a:lnSpc>
                  <a:spcBef>
                    <a:spcPct val="0"/>
                  </a:spcBef>
                  <a:spcAft>
                    <a:spcPct val="35000"/>
                  </a:spcAft>
                </a:pPr>
                <a:endParaRPr lang="fr-FR" sz="5100" kern="1200" dirty="0"/>
              </a:p>
            </p:txBody>
          </p:sp>
          <p:sp>
            <p:nvSpPr>
              <p:cNvPr id="20" name="Forme libre 19"/>
              <p:cNvSpPr/>
              <p:nvPr/>
            </p:nvSpPr>
            <p:spPr>
              <a:xfrm>
                <a:off x="10052873" y="1828537"/>
                <a:ext cx="1316831" cy="1316831"/>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5" tIns="257615" rIns="257615" bIns="257615" numCol="1" spcCol="1270" anchor="ctr" anchorCtr="0">
                <a:noAutofit/>
              </a:bodyPr>
              <a:lstStyle/>
              <a:p>
                <a:pPr lvl="0" algn="ctr" defTabSz="2266950">
                  <a:lnSpc>
                    <a:spcPct val="90000"/>
                  </a:lnSpc>
                  <a:spcBef>
                    <a:spcPct val="0"/>
                  </a:spcBef>
                  <a:spcAft>
                    <a:spcPct val="35000"/>
                  </a:spcAft>
                </a:pPr>
                <a:endParaRPr lang="fr-FR" sz="5100" kern="1200" dirty="0"/>
              </a:p>
            </p:txBody>
          </p:sp>
          <p:sp>
            <p:nvSpPr>
              <p:cNvPr id="21" name="Forme libre 20"/>
              <p:cNvSpPr/>
              <p:nvPr/>
            </p:nvSpPr>
            <p:spPr>
              <a:xfrm>
                <a:off x="10052873" y="3878096"/>
                <a:ext cx="1316831" cy="1316831"/>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5" tIns="257615" rIns="257615" bIns="257615" numCol="1" spcCol="1270" anchor="ctr" anchorCtr="0">
                <a:noAutofit/>
              </a:bodyPr>
              <a:lstStyle/>
              <a:p>
                <a:pPr lvl="0" algn="ctr" defTabSz="2266950">
                  <a:lnSpc>
                    <a:spcPct val="90000"/>
                  </a:lnSpc>
                  <a:spcBef>
                    <a:spcPct val="0"/>
                  </a:spcBef>
                  <a:spcAft>
                    <a:spcPct val="35000"/>
                  </a:spcAft>
                </a:pPr>
                <a:endParaRPr lang="fr-FR" sz="5100" kern="1200" dirty="0"/>
              </a:p>
            </p:txBody>
          </p:sp>
          <p:sp>
            <p:nvSpPr>
              <p:cNvPr id="22" name="Forme libre 21"/>
              <p:cNvSpPr/>
              <p:nvPr/>
            </p:nvSpPr>
            <p:spPr>
              <a:xfrm>
                <a:off x="8277903" y="4902876"/>
                <a:ext cx="1316831" cy="1316831"/>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5" tIns="257615" rIns="257615" bIns="257615" numCol="1" spcCol="1270" anchor="ctr" anchorCtr="0">
                <a:noAutofit/>
              </a:bodyPr>
              <a:lstStyle/>
              <a:p>
                <a:pPr lvl="0" algn="ctr" defTabSz="2266950">
                  <a:lnSpc>
                    <a:spcPct val="90000"/>
                  </a:lnSpc>
                  <a:spcBef>
                    <a:spcPct val="0"/>
                  </a:spcBef>
                  <a:spcAft>
                    <a:spcPct val="35000"/>
                  </a:spcAft>
                </a:pPr>
                <a:endParaRPr lang="fr-FR" sz="5100" kern="1200" dirty="0"/>
              </a:p>
            </p:txBody>
          </p:sp>
          <p:sp>
            <p:nvSpPr>
              <p:cNvPr id="23" name="Forme libre 22"/>
              <p:cNvSpPr/>
              <p:nvPr/>
            </p:nvSpPr>
            <p:spPr>
              <a:xfrm>
                <a:off x="6502932" y="3878096"/>
                <a:ext cx="1316831" cy="1316831"/>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5" tIns="257615" rIns="257615" bIns="257615" numCol="1" spcCol="1270" anchor="ctr" anchorCtr="0">
                <a:noAutofit/>
              </a:bodyPr>
              <a:lstStyle/>
              <a:p>
                <a:pPr lvl="0" algn="ctr" defTabSz="2266950">
                  <a:lnSpc>
                    <a:spcPct val="90000"/>
                  </a:lnSpc>
                  <a:spcBef>
                    <a:spcPct val="0"/>
                  </a:spcBef>
                  <a:spcAft>
                    <a:spcPct val="35000"/>
                  </a:spcAft>
                </a:pPr>
                <a:endParaRPr lang="fr-FR" sz="5100" kern="1200" dirty="0"/>
              </a:p>
            </p:txBody>
          </p:sp>
          <p:sp>
            <p:nvSpPr>
              <p:cNvPr id="24" name="Forme libre 23"/>
              <p:cNvSpPr/>
              <p:nvPr/>
            </p:nvSpPr>
            <p:spPr>
              <a:xfrm>
                <a:off x="6502932" y="1828537"/>
                <a:ext cx="1316831" cy="1316831"/>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5" tIns="257615" rIns="257615" bIns="257615" numCol="1" spcCol="1270" anchor="ctr" anchorCtr="0">
                <a:noAutofit/>
              </a:bodyPr>
              <a:lstStyle/>
              <a:p>
                <a:pPr lvl="0" algn="ctr" defTabSz="2266950">
                  <a:lnSpc>
                    <a:spcPct val="90000"/>
                  </a:lnSpc>
                  <a:spcBef>
                    <a:spcPct val="0"/>
                  </a:spcBef>
                  <a:spcAft>
                    <a:spcPct val="35000"/>
                  </a:spcAft>
                </a:pPr>
                <a:endParaRPr lang="fr-FR" sz="5100" kern="1200" dirty="0"/>
              </a:p>
            </p:txBody>
          </p:sp>
        </p:gr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489" y="2584244"/>
              <a:ext cx="1115192" cy="416817"/>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390" y="1451644"/>
              <a:ext cx="804506" cy="688591"/>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6743" y="4139508"/>
              <a:ext cx="892477" cy="782204"/>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2525" y="2370490"/>
              <a:ext cx="972121" cy="702177"/>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5907" y="3040583"/>
              <a:ext cx="1225472" cy="1225472"/>
            </a:xfrm>
            <a:prstGeom prst="rect">
              <a:avLst/>
            </a:prstGeom>
          </p:spPr>
        </p:pic>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l="9124" t="56135"/>
            <a:stretch/>
          </p:blipFill>
          <p:spPr>
            <a:xfrm>
              <a:off x="10659586" y="4266054"/>
              <a:ext cx="1047025" cy="684003"/>
            </a:xfrm>
            <a:prstGeom prst="rect">
              <a:avLst/>
            </a:prstGeom>
          </p:spPr>
        </p:pic>
        <p:pic>
          <p:nvPicPr>
            <p:cNvPr id="9" name="Image 8"/>
            <p:cNvPicPr>
              <a:picLocks noChangeAspect="1"/>
            </p:cNvPicPr>
            <p:nvPr/>
          </p:nvPicPr>
          <p:blipFill rotWithShape="1">
            <a:blip r:embed="rId8" cstate="print">
              <a:extLst>
                <a:ext uri="{28A0092B-C50C-407E-A947-70E740481C1C}">
                  <a14:useLocalDpi xmlns:a14="http://schemas.microsoft.com/office/drawing/2010/main" val="0"/>
                </a:ext>
              </a:extLst>
            </a:blip>
            <a:srcRect t="59867"/>
            <a:stretch/>
          </p:blipFill>
          <p:spPr>
            <a:xfrm>
              <a:off x="9264784" y="4934921"/>
              <a:ext cx="741529" cy="1000764"/>
            </a:xfrm>
            <a:prstGeom prst="rect">
              <a:avLst/>
            </a:prstGeom>
          </p:spPr>
        </p:pic>
      </p:grpSp>
      <p:sp>
        <p:nvSpPr>
          <p:cNvPr id="25" name="ZoneTexte 24"/>
          <p:cNvSpPr txBox="1"/>
          <p:nvPr/>
        </p:nvSpPr>
        <p:spPr>
          <a:xfrm>
            <a:off x="645298" y="296251"/>
            <a:ext cx="11558734" cy="810478"/>
          </a:xfrm>
          <a:prstGeom prst="rect">
            <a:avLst/>
          </a:prstGeom>
          <a:noFill/>
        </p:spPr>
        <p:txBody>
          <a:bodyPr wrap="square" rtlCol="0">
            <a:spAutoFit/>
          </a:bodyPr>
          <a:lstStyle/>
          <a:p>
            <a:pPr>
              <a:lnSpc>
                <a:spcPts val="2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Formation et assistance en matière </a:t>
            </a:r>
            <a:endParaRPr lang="fr-FR" sz="3200" b="1" dirty="0" smtClean="0">
              <a:solidFill>
                <a:schemeClr val="accent1"/>
              </a:solidFill>
              <a:effectLst>
                <a:outerShdw blurRad="38100" dist="38100" dir="2700000" algn="tl">
                  <a:srgbClr val="000000">
                    <a:alpha val="43137"/>
                  </a:srgbClr>
                </a:outerShdw>
              </a:effectLst>
              <a:latin typeface="Century Gothic" panose="020B0502020202020204" pitchFamily="34" charset="0"/>
            </a:endParaRPr>
          </a:p>
          <a:p>
            <a:pPr>
              <a:lnSpc>
                <a:spcPts val="2800"/>
              </a:lnSpc>
            </a:pPr>
            <a:r>
              <a:rPr lang="fr-FR" sz="32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de </a:t>
            </a: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Sécurité au travail</a:t>
            </a:r>
          </a:p>
        </p:txBody>
      </p:sp>
      <p:grpSp>
        <p:nvGrpSpPr>
          <p:cNvPr id="36" name="Groupe 35"/>
          <p:cNvGrpSpPr/>
          <p:nvPr/>
        </p:nvGrpSpPr>
        <p:grpSpPr>
          <a:xfrm>
            <a:off x="368668" y="1386860"/>
            <a:ext cx="7795435" cy="4594721"/>
            <a:chOff x="368668" y="1386860"/>
            <a:chExt cx="7795435" cy="4594721"/>
          </a:xfrm>
        </p:grpSpPr>
        <p:sp>
          <p:nvSpPr>
            <p:cNvPr id="27" name="ZoneTexte 26"/>
            <p:cNvSpPr txBox="1"/>
            <p:nvPr/>
          </p:nvSpPr>
          <p:spPr>
            <a:xfrm>
              <a:off x="542961" y="1386860"/>
              <a:ext cx="7314596" cy="2631490"/>
            </a:xfrm>
            <a:prstGeom prst="rect">
              <a:avLst/>
            </a:prstGeom>
            <a:noFill/>
          </p:spPr>
          <p:txBody>
            <a:bodyPr wrap="square" rtlCol="0">
              <a:spAutoFit/>
            </a:bodyPr>
            <a:lstStyle/>
            <a:p>
              <a:pPr>
                <a:lnSpc>
                  <a:spcPct val="150000"/>
                </a:lnSpc>
              </a:pPr>
              <a:r>
                <a:rPr lang="fr-FR" sz="2000" b="1" dirty="0">
                  <a:solidFill>
                    <a:schemeClr val="tx1">
                      <a:lumMod val="75000"/>
                      <a:lumOff val="25000"/>
                    </a:schemeClr>
                  </a:solidFill>
                </a:rPr>
                <a:t>La réalisation d’un Audit qui touche les volets suivants : </a:t>
              </a:r>
            </a:p>
            <a:p>
              <a:pPr>
                <a:lnSpc>
                  <a:spcPct val="150000"/>
                </a:lnSpc>
              </a:pPr>
              <a:r>
                <a:rPr lang="fr-FR" dirty="0">
                  <a:solidFill>
                    <a:schemeClr val="tx1">
                      <a:lumMod val="75000"/>
                      <a:lumOff val="25000"/>
                    </a:schemeClr>
                  </a:solidFill>
                </a:rPr>
                <a:t> </a:t>
              </a:r>
              <a:r>
                <a:rPr lang="fr-FR" dirty="0" smtClean="0">
                  <a:solidFill>
                    <a:schemeClr val="tx1">
                      <a:lumMod val="75000"/>
                      <a:lumOff val="25000"/>
                    </a:schemeClr>
                  </a:solidFill>
                </a:rPr>
                <a:t>   </a:t>
              </a:r>
              <a:r>
                <a:rPr lang="fr-FR" dirty="0" smtClean="0">
                  <a:solidFill>
                    <a:schemeClr val="accent1"/>
                  </a:solidFill>
                </a:rPr>
                <a:t>- </a:t>
              </a:r>
              <a:r>
                <a:rPr lang="fr-FR" dirty="0" smtClean="0">
                  <a:solidFill>
                    <a:schemeClr val="tx1">
                      <a:lumMod val="75000"/>
                      <a:lumOff val="25000"/>
                    </a:schemeClr>
                  </a:solidFill>
                </a:rPr>
                <a:t>La </a:t>
              </a:r>
              <a:r>
                <a:rPr lang="fr-FR" dirty="0">
                  <a:solidFill>
                    <a:schemeClr val="tx1">
                      <a:lumMod val="75000"/>
                      <a:lumOff val="25000"/>
                    </a:schemeClr>
                  </a:solidFill>
                </a:rPr>
                <a:t>Sécurité des bâtiments,(Issues de secours, Extincteurs</a:t>
              </a:r>
            </a:p>
            <a:p>
              <a:r>
                <a:rPr lang="fr-FR" dirty="0" smtClean="0">
                  <a:solidFill>
                    <a:schemeClr val="accent1"/>
                  </a:solidFill>
                </a:rPr>
                <a:t>    - </a:t>
              </a:r>
              <a:r>
                <a:rPr lang="fr-FR" dirty="0" smtClean="0">
                  <a:solidFill>
                    <a:schemeClr val="tx1">
                      <a:lumMod val="75000"/>
                      <a:lumOff val="25000"/>
                    </a:schemeClr>
                  </a:solidFill>
                </a:rPr>
                <a:t>La  </a:t>
              </a:r>
              <a:r>
                <a:rPr lang="fr-FR" dirty="0">
                  <a:solidFill>
                    <a:schemeClr val="tx1">
                      <a:lumMod val="75000"/>
                      <a:lumOff val="25000"/>
                    </a:schemeClr>
                  </a:solidFill>
                </a:rPr>
                <a:t>Sécurité des personnes aux postes de travail par rapport aux risques. </a:t>
              </a:r>
            </a:p>
            <a:p>
              <a:r>
                <a:rPr lang="fr-FR" dirty="0" smtClean="0">
                  <a:solidFill>
                    <a:schemeClr val="tx1">
                      <a:lumMod val="75000"/>
                      <a:lumOff val="25000"/>
                    </a:schemeClr>
                  </a:solidFill>
                </a:rPr>
                <a:t>       Vérification </a:t>
              </a:r>
              <a:r>
                <a:rPr lang="fr-FR" dirty="0">
                  <a:solidFill>
                    <a:schemeClr val="tx1">
                      <a:lumMod val="75000"/>
                      <a:lumOff val="25000"/>
                    </a:schemeClr>
                  </a:solidFill>
                </a:rPr>
                <a:t>des documents du service personnel (Fiches de paie, </a:t>
              </a:r>
              <a:r>
                <a:rPr lang="fr-FR" dirty="0" smtClean="0">
                  <a:solidFill>
                    <a:schemeClr val="tx1">
                      <a:lumMod val="75000"/>
                      <a:lumOff val="25000"/>
                    </a:schemeClr>
                  </a:solidFill>
                </a:rPr>
                <a:t>           </a:t>
              </a:r>
            </a:p>
            <a:p>
              <a:r>
                <a:rPr lang="fr-FR" dirty="0">
                  <a:solidFill>
                    <a:schemeClr val="tx1">
                      <a:lumMod val="75000"/>
                      <a:lumOff val="25000"/>
                    </a:schemeClr>
                  </a:solidFill>
                </a:rPr>
                <a:t> </a:t>
              </a:r>
              <a:r>
                <a:rPr lang="fr-FR" dirty="0" smtClean="0">
                  <a:solidFill>
                    <a:schemeClr val="tx1">
                      <a:lumMod val="75000"/>
                      <a:lumOff val="25000"/>
                    </a:schemeClr>
                  </a:solidFill>
                </a:rPr>
                <a:t>      dossiers </a:t>
              </a:r>
              <a:r>
                <a:rPr lang="fr-FR" dirty="0">
                  <a:solidFill>
                    <a:schemeClr val="tx1">
                      <a:lumMod val="75000"/>
                      <a:lumOff val="25000"/>
                    </a:schemeClr>
                  </a:solidFill>
                </a:rPr>
                <a:t>personnels, carte de pointage, Emploi de temps….) à fin de </a:t>
              </a:r>
              <a:r>
                <a:rPr lang="fr-FR" dirty="0" smtClean="0">
                  <a:solidFill>
                    <a:schemeClr val="tx1">
                      <a:lumMod val="75000"/>
                      <a:lumOff val="25000"/>
                    </a:schemeClr>
                  </a:solidFill>
                </a:rPr>
                <a:t>     </a:t>
              </a:r>
            </a:p>
            <a:p>
              <a:r>
                <a:rPr lang="fr-FR" dirty="0" smtClean="0">
                  <a:solidFill>
                    <a:schemeClr val="tx1">
                      <a:lumMod val="75000"/>
                      <a:lumOff val="25000"/>
                    </a:schemeClr>
                  </a:solidFill>
                </a:rPr>
                <a:t>   </a:t>
              </a:r>
              <a:r>
                <a:rPr lang="fr-FR" dirty="0" smtClean="0">
                  <a:solidFill>
                    <a:schemeClr val="accent1"/>
                  </a:solidFill>
                </a:rPr>
                <a:t> - </a:t>
              </a:r>
              <a:r>
                <a:rPr lang="fr-FR" dirty="0" smtClean="0">
                  <a:solidFill>
                    <a:schemeClr val="tx1">
                      <a:lumMod val="75000"/>
                      <a:lumOff val="25000"/>
                    </a:schemeClr>
                  </a:solidFill>
                </a:rPr>
                <a:t>juger  </a:t>
              </a:r>
              <a:r>
                <a:rPr lang="fr-FR" dirty="0">
                  <a:solidFill>
                    <a:schemeClr val="tx1">
                      <a:lumMod val="75000"/>
                      <a:lumOff val="25000"/>
                    </a:schemeClr>
                  </a:solidFill>
                </a:rPr>
                <a:t>la conformité de l’entreprise à la législation en vigueur</a:t>
              </a:r>
              <a:r>
                <a:rPr lang="fr-FR" dirty="0" smtClean="0">
                  <a:solidFill>
                    <a:schemeClr val="tx1">
                      <a:lumMod val="75000"/>
                      <a:lumOff val="25000"/>
                    </a:schemeClr>
                  </a:solidFill>
                </a:rPr>
                <a:t>.</a:t>
              </a:r>
            </a:p>
            <a:p>
              <a:r>
                <a:rPr lang="fr-FR" dirty="0" smtClean="0">
                  <a:solidFill>
                    <a:schemeClr val="accent1"/>
                  </a:solidFill>
                </a:rPr>
                <a:t>    - </a:t>
              </a:r>
              <a:r>
                <a:rPr lang="fr-FR" dirty="0" smtClean="0">
                  <a:solidFill>
                    <a:schemeClr val="tx1">
                      <a:lumMod val="75000"/>
                      <a:lumOff val="25000"/>
                    </a:schemeClr>
                  </a:solidFill>
                </a:rPr>
                <a:t>Faire des interviews avec les ouvriers. </a:t>
              </a:r>
            </a:p>
            <a:p>
              <a:endParaRPr lang="fr-FR" dirty="0"/>
            </a:p>
          </p:txBody>
        </p:sp>
        <p:sp>
          <p:nvSpPr>
            <p:cNvPr id="28" name="ZoneTexte 27"/>
            <p:cNvSpPr txBox="1"/>
            <p:nvPr/>
          </p:nvSpPr>
          <p:spPr>
            <a:xfrm>
              <a:off x="544103" y="3765590"/>
              <a:ext cx="7620000" cy="2215991"/>
            </a:xfrm>
            <a:prstGeom prst="rect">
              <a:avLst/>
            </a:prstGeom>
            <a:noFill/>
          </p:spPr>
          <p:txBody>
            <a:bodyPr wrap="square" rtlCol="0">
              <a:spAutoFit/>
            </a:bodyPr>
            <a:lstStyle/>
            <a:p>
              <a:r>
                <a:rPr lang="fr-FR" sz="2000" b="1" dirty="0">
                  <a:solidFill>
                    <a:schemeClr val="tx1">
                      <a:lumMod val="75000"/>
                      <a:lumOff val="25000"/>
                    </a:schemeClr>
                  </a:solidFill>
                </a:rPr>
                <a:t>Elaboration des plans d’évacuation.</a:t>
              </a:r>
            </a:p>
            <a:p>
              <a:r>
                <a:rPr lang="fr-FR" sz="2000" b="1" dirty="0">
                  <a:solidFill>
                    <a:schemeClr val="tx1">
                      <a:lumMod val="75000"/>
                      <a:lumOff val="25000"/>
                    </a:schemeClr>
                  </a:solidFill>
                </a:rPr>
                <a:t>Réalisation d’un traçage au sol conforme au plan d’évacuation.</a:t>
              </a:r>
            </a:p>
            <a:p>
              <a:r>
                <a:rPr lang="fr-FR" sz="2000" b="1" dirty="0">
                  <a:solidFill>
                    <a:schemeClr val="tx1">
                      <a:lumMod val="75000"/>
                      <a:lumOff val="25000"/>
                    </a:schemeClr>
                  </a:solidFill>
                </a:rPr>
                <a:t>Réalisation des tests d’évacuation avec élaboration d’un rapport.</a:t>
              </a:r>
            </a:p>
            <a:p>
              <a:r>
                <a:rPr lang="fr-FR" sz="2000" b="1" dirty="0">
                  <a:solidFill>
                    <a:schemeClr val="tx1">
                      <a:lumMod val="75000"/>
                      <a:lumOff val="25000"/>
                    </a:schemeClr>
                  </a:solidFill>
                </a:rPr>
                <a:t>Réalisation d’une étude d’analyse des risques par poste de travail.</a:t>
              </a:r>
            </a:p>
            <a:p>
              <a:r>
                <a:rPr lang="fr-FR" sz="2000" b="1" dirty="0">
                  <a:solidFill>
                    <a:schemeClr val="tx1">
                      <a:lumMod val="75000"/>
                      <a:lumOff val="25000"/>
                    </a:schemeClr>
                  </a:solidFill>
                </a:rPr>
                <a:t>Formation en secourisme et premières interventions contre l’incendie.</a:t>
              </a:r>
            </a:p>
            <a:p>
              <a:r>
                <a:rPr lang="fr-FR" sz="2000" b="1" dirty="0">
                  <a:solidFill>
                    <a:schemeClr val="tx1">
                      <a:lumMod val="75000"/>
                      <a:lumOff val="25000"/>
                    </a:schemeClr>
                  </a:solidFill>
                </a:rPr>
                <a:t>Elaboration des procédures et instruction de sécurité.</a:t>
              </a:r>
            </a:p>
            <a:p>
              <a:endParaRPr lang="fr-FR" dirty="0"/>
            </a:p>
          </p:txBody>
        </p:sp>
        <p:sp>
          <p:nvSpPr>
            <p:cNvPr id="29" name="Ellipse 28"/>
            <p:cNvSpPr/>
            <p:nvPr/>
          </p:nvSpPr>
          <p:spPr>
            <a:xfrm>
              <a:off x="377850" y="1596197"/>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368668" y="3888895"/>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377849" y="4201390"/>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368668" y="4495761"/>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377848" y="4808256"/>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377848" y="5102627"/>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381256" y="5413040"/>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946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000" fill="hold"/>
                                        <p:tgtEl>
                                          <p:spTgt spid="26"/>
                                        </p:tgtEl>
                                        <p:attrNameLst>
                                          <p:attrName>ppt_x</p:attrName>
                                        </p:attrNameLst>
                                      </p:cBhvr>
                                      <p:tavLst>
                                        <p:tav tm="0">
                                          <p:val>
                                            <p:strVal val="1+#ppt_w/2"/>
                                          </p:val>
                                        </p:tav>
                                        <p:tav tm="100000">
                                          <p:val>
                                            <p:strVal val="#ppt_x"/>
                                          </p:val>
                                        </p:tav>
                                      </p:tavLst>
                                    </p:anim>
                                    <p:anim calcmode="lin" valueType="num">
                                      <p:cBhvr additive="base">
                                        <p:cTn id="13"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11</a:t>
            </a:r>
            <a:endParaRPr lang="fr-FR" dirty="0"/>
          </a:p>
        </p:txBody>
      </p:sp>
      <p:sp>
        <p:nvSpPr>
          <p:cNvPr id="3" name="ZoneTexte 2"/>
          <p:cNvSpPr txBox="1"/>
          <p:nvPr/>
        </p:nvSpPr>
        <p:spPr>
          <a:xfrm>
            <a:off x="645458" y="174811"/>
            <a:ext cx="5671121" cy="923330"/>
          </a:xfrm>
          <a:prstGeom prst="rect">
            <a:avLst/>
          </a:prstGeom>
          <a:noFill/>
        </p:spPr>
        <p:txBody>
          <a:bodyPr wrap="square" rtlCol="0">
            <a:spAutoFit/>
          </a:bodyPr>
          <a:lstStyle/>
          <a:p>
            <a:r>
              <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rPr>
              <a:t>Audit Qualité</a:t>
            </a:r>
          </a:p>
        </p:txBody>
      </p:sp>
      <p:grpSp>
        <p:nvGrpSpPr>
          <p:cNvPr id="30" name="Groupe 29"/>
          <p:cNvGrpSpPr/>
          <p:nvPr/>
        </p:nvGrpSpPr>
        <p:grpSpPr>
          <a:xfrm>
            <a:off x="365043" y="1168398"/>
            <a:ext cx="11381387" cy="4835464"/>
            <a:chOff x="365043" y="1168398"/>
            <a:chExt cx="11381387" cy="4835464"/>
          </a:xfrm>
        </p:grpSpPr>
        <p:sp>
          <p:nvSpPr>
            <p:cNvPr id="26" name="Rectangle 25"/>
            <p:cNvSpPr/>
            <p:nvPr/>
          </p:nvSpPr>
          <p:spPr>
            <a:xfrm>
              <a:off x="7611623" y="1168398"/>
              <a:ext cx="4134807" cy="281859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3633216" y="1168398"/>
              <a:ext cx="3169919" cy="167275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p:cNvSpPr/>
            <p:nvPr/>
          </p:nvSpPr>
          <p:spPr>
            <a:xfrm>
              <a:off x="3117060" y="4371009"/>
              <a:ext cx="4149372" cy="163285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ectangle 13"/>
            <p:cNvSpPr/>
            <p:nvPr/>
          </p:nvSpPr>
          <p:spPr>
            <a:xfrm>
              <a:off x="365043" y="2942030"/>
              <a:ext cx="2459686" cy="306183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ectangle 27"/>
            <p:cNvSpPr/>
            <p:nvPr/>
          </p:nvSpPr>
          <p:spPr>
            <a:xfrm>
              <a:off x="365043" y="1199015"/>
              <a:ext cx="2752017" cy="154418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7" name="Imag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5798" y="2696399"/>
              <a:ext cx="3301906" cy="2063949"/>
            </a:xfrm>
            <a:prstGeom prst="rect">
              <a:avLst/>
            </a:prstGeom>
            <a:ln>
              <a:solidFill>
                <a:schemeClr val="accent1"/>
              </a:solidFill>
            </a:ln>
          </p:spPr>
        </p:pic>
        <p:grpSp>
          <p:nvGrpSpPr>
            <p:cNvPr id="5" name="Groupe 4"/>
            <p:cNvGrpSpPr/>
            <p:nvPr/>
          </p:nvGrpSpPr>
          <p:grpSpPr>
            <a:xfrm>
              <a:off x="2372184" y="2628675"/>
              <a:ext cx="3397030" cy="2189395"/>
              <a:chOff x="2372184" y="2567715"/>
              <a:chExt cx="3397030" cy="2189395"/>
            </a:xfrm>
          </p:grpSpPr>
          <p:sp>
            <p:nvSpPr>
              <p:cNvPr id="7" name="Forme libre 6"/>
              <p:cNvSpPr/>
              <p:nvPr/>
            </p:nvSpPr>
            <p:spPr>
              <a:xfrm>
                <a:off x="2645860" y="2841155"/>
                <a:ext cx="3101844" cy="1915954"/>
              </a:xfrm>
              <a:custGeom>
                <a:avLst/>
                <a:gdLst>
                  <a:gd name="connsiteX0" fmla="*/ 0 w 3101844"/>
                  <a:gd name="connsiteY0" fmla="*/ 0 h 1915954"/>
                  <a:gd name="connsiteX1" fmla="*/ 3101844 w 3101844"/>
                  <a:gd name="connsiteY1" fmla="*/ 0 h 1915954"/>
                  <a:gd name="connsiteX2" fmla="*/ 3101844 w 3101844"/>
                  <a:gd name="connsiteY2" fmla="*/ 1915954 h 1915954"/>
                  <a:gd name="connsiteX3" fmla="*/ 0 w 3101844"/>
                  <a:gd name="connsiteY3" fmla="*/ 1915954 h 1915954"/>
                  <a:gd name="connsiteX4" fmla="*/ 0 w 3101844"/>
                  <a:gd name="connsiteY4" fmla="*/ 0 h 191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44" h="1915954">
                    <a:moveTo>
                      <a:pt x="0" y="0"/>
                    </a:moveTo>
                    <a:lnTo>
                      <a:pt x="3101844" y="0"/>
                    </a:lnTo>
                    <a:lnTo>
                      <a:pt x="3101844" y="1915954"/>
                    </a:lnTo>
                    <a:lnTo>
                      <a:pt x="0" y="1915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fr-FR" sz="6500" kern="1200"/>
              </a:p>
            </p:txBody>
          </p:sp>
          <p:sp>
            <p:nvSpPr>
              <p:cNvPr id="8" name="Demi-cadre 7"/>
              <p:cNvSpPr/>
              <p:nvPr/>
            </p:nvSpPr>
            <p:spPr>
              <a:xfrm>
                <a:off x="2372184" y="2567715"/>
                <a:ext cx="471197" cy="471319"/>
              </a:xfrm>
              <a:prstGeom prst="halfFrame">
                <a:avLst>
                  <a:gd name="adj1" fmla="val 25770"/>
                  <a:gd name="adj2" fmla="val 25770"/>
                </a:avLst>
              </a:prstGeom>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Demi-cadre 8"/>
              <p:cNvSpPr/>
              <p:nvPr/>
            </p:nvSpPr>
            <p:spPr>
              <a:xfrm rot="5400000">
                <a:off x="5297954" y="2567776"/>
                <a:ext cx="471321" cy="471199"/>
              </a:xfrm>
              <a:prstGeom prst="halfFrame">
                <a:avLst>
                  <a:gd name="adj1" fmla="val 25770"/>
                  <a:gd name="adj2" fmla="val 25770"/>
                </a:avLst>
              </a:prstGeom>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Demi-cadre 9"/>
              <p:cNvSpPr/>
              <p:nvPr/>
            </p:nvSpPr>
            <p:spPr>
              <a:xfrm rot="16200000">
                <a:off x="2372124" y="4285850"/>
                <a:ext cx="471321" cy="471199"/>
              </a:xfrm>
              <a:prstGeom prst="halfFrame">
                <a:avLst>
                  <a:gd name="adj1" fmla="val 25770"/>
                  <a:gd name="adj2" fmla="val 25770"/>
                </a:avLst>
              </a:prstGeom>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Demi-cadre 10"/>
              <p:cNvSpPr/>
              <p:nvPr/>
            </p:nvSpPr>
            <p:spPr>
              <a:xfrm rot="10800000">
                <a:off x="5298014" y="4285789"/>
                <a:ext cx="471197" cy="471319"/>
              </a:xfrm>
              <a:prstGeom prst="halfFrame">
                <a:avLst>
                  <a:gd name="adj1" fmla="val 25770"/>
                  <a:gd name="adj2" fmla="val 25770"/>
                </a:avLst>
              </a:prstGeom>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9" name="Imag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6192" y="3803586"/>
              <a:ext cx="3216643" cy="2019463"/>
            </a:xfrm>
            <a:prstGeom prst="rect">
              <a:avLst/>
            </a:prstGeom>
            <a:ln>
              <a:solidFill>
                <a:schemeClr val="accent2"/>
              </a:solidFill>
            </a:ln>
          </p:spPr>
        </p:pic>
        <p:sp>
          <p:nvSpPr>
            <p:cNvPr id="15" name="Demi-cadre 14"/>
            <p:cNvSpPr/>
            <p:nvPr/>
          </p:nvSpPr>
          <p:spPr>
            <a:xfrm>
              <a:off x="6457451" y="3689106"/>
              <a:ext cx="471197" cy="471319"/>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Demi-cadre 15"/>
            <p:cNvSpPr/>
            <p:nvPr/>
          </p:nvSpPr>
          <p:spPr>
            <a:xfrm rot="5400000">
              <a:off x="9383221" y="3689167"/>
              <a:ext cx="471321" cy="471199"/>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Demi-cadre 16"/>
            <p:cNvSpPr/>
            <p:nvPr/>
          </p:nvSpPr>
          <p:spPr>
            <a:xfrm rot="16200000">
              <a:off x="6457391" y="5407241"/>
              <a:ext cx="471321" cy="471199"/>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Demi-cadre 17"/>
            <p:cNvSpPr/>
            <p:nvPr/>
          </p:nvSpPr>
          <p:spPr>
            <a:xfrm rot="10800000">
              <a:off x="9383281" y="5407180"/>
              <a:ext cx="471197" cy="471319"/>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388745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12</a:t>
            </a:r>
            <a:endParaRPr lang="fr-FR" dirty="0"/>
          </a:p>
        </p:txBody>
      </p:sp>
      <p:sp>
        <p:nvSpPr>
          <p:cNvPr id="3" name="ZoneTexte 2"/>
          <p:cNvSpPr txBox="1"/>
          <p:nvPr/>
        </p:nvSpPr>
        <p:spPr>
          <a:xfrm>
            <a:off x="645458" y="174811"/>
            <a:ext cx="5671121" cy="923330"/>
          </a:xfrm>
          <a:prstGeom prst="rect">
            <a:avLst/>
          </a:prstGeom>
          <a:noFill/>
        </p:spPr>
        <p:txBody>
          <a:bodyPr wrap="square" rtlCol="0">
            <a:spAutoFit/>
          </a:bodyPr>
          <a:lstStyle/>
          <a:p>
            <a:r>
              <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rPr>
              <a:t>Audit Qualité</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71" y="2694432"/>
            <a:ext cx="5090744" cy="3395526"/>
          </a:xfrm>
          <a:prstGeom prst="rect">
            <a:avLst/>
          </a:prstGeom>
        </p:spPr>
      </p:pic>
      <p:grpSp>
        <p:nvGrpSpPr>
          <p:cNvPr id="18" name="Groupe 17"/>
          <p:cNvGrpSpPr/>
          <p:nvPr/>
        </p:nvGrpSpPr>
        <p:grpSpPr>
          <a:xfrm>
            <a:off x="366882" y="1466749"/>
            <a:ext cx="9886590" cy="923331"/>
            <a:chOff x="366882" y="1466749"/>
            <a:chExt cx="9886590" cy="923331"/>
          </a:xfrm>
        </p:grpSpPr>
        <p:sp>
          <p:nvSpPr>
            <p:cNvPr id="6" name="Rectangle 5"/>
            <p:cNvSpPr/>
            <p:nvPr/>
          </p:nvSpPr>
          <p:spPr>
            <a:xfrm>
              <a:off x="366882" y="1466749"/>
              <a:ext cx="9886590" cy="923330"/>
            </a:xfrm>
            <a:prstGeom prst="rect">
              <a:avLst/>
            </a:prstGeom>
          </p:spPr>
          <p:txBody>
            <a:bodyPr wrap="square">
              <a:spAutoFit/>
            </a:bodyPr>
            <a:lstStyle/>
            <a:p>
              <a:pPr algn="just"/>
              <a:r>
                <a:rPr lang="fr-FR" dirty="0">
                  <a:solidFill>
                    <a:schemeClr val="tx1">
                      <a:lumMod val="75000"/>
                      <a:lumOff val="25000"/>
                    </a:schemeClr>
                  </a:solidFill>
                </a:rPr>
                <a:t>Les exigences minimum d’un système qualité, sont un ensemble des normes standards qui doivent exister dans chaque unité de production afin da garantir la qualité de son produit et d’éviter des retours des commandes ou une détection en retard de la non conformité, ce qui coûte chère à l’entreprise.</a:t>
              </a:r>
            </a:p>
          </p:txBody>
        </p:sp>
        <p:sp>
          <p:nvSpPr>
            <p:cNvPr id="7" name="Rectangle à coins arrondis 6"/>
            <p:cNvSpPr/>
            <p:nvPr/>
          </p:nvSpPr>
          <p:spPr>
            <a:xfrm>
              <a:off x="366882" y="1466750"/>
              <a:ext cx="9886590" cy="923330"/>
            </a:xfrm>
            <a:prstGeom prst="roundRect">
              <a:avLst>
                <a:gd name="adj" fmla="val 4090"/>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Rectangle 8"/>
          <p:cNvSpPr/>
          <p:nvPr/>
        </p:nvSpPr>
        <p:spPr>
          <a:xfrm>
            <a:off x="335481" y="2552807"/>
            <a:ext cx="6515253" cy="923330"/>
          </a:xfrm>
          <a:prstGeom prst="rect">
            <a:avLst/>
          </a:prstGeom>
        </p:spPr>
        <p:txBody>
          <a:bodyPr wrap="square">
            <a:spAutoFit/>
          </a:bodyPr>
          <a:lstStyle/>
          <a:p>
            <a:pPr algn="just"/>
            <a:r>
              <a:rPr lang="fr-FR" b="1" dirty="0">
                <a:solidFill>
                  <a:schemeClr val="tx1">
                    <a:lumMod val="75000"/>
                    <a:lumOff val="25000"/>
                  </a:schemeClr>
                </a:solidFill>
              </a:rPr>
              <a:t>Le rôle de notre cabinet c’est de mettre à votre disposition notre expérience dans l’audit  des systèmes qualité des entreprises selon la démarche suivante :</a:t>
            </a:r>
          </a:p>
        </p:txBody>
      </p:sp>
      <p:grpSp>
        <p:nvGrpSpPr>
          <p:cNvPr id="19" name="Groupe 18"/>
          <p:cNvGrpSpPr/>
          <p:nvPr/>
        </p:nvGrpSpPr>
        <p:grpSpPr>
          <a:xfrm>
            <a:off x="434586" y="3529019"/>
            <a:ext cx="6429510" cy="2585323"/>
            <a:chOff x="471162" y="3529019"/>
            <a:chExt cx="6429510" cy="2585323"/>
          </a:xfrm>
        </p:grpSpPr>
        <p:sp>
          <p:nvSpPr>
            <p:cNvPr id="12" name="Rectangle 11"/>
            <p:cNvSpPr/>
            <p:nvPr/>
          </p:nvSpPr>
          <p:spPr>
            <a:xfrm>
              <a:off x="645457" y="3529019"/>
              <a:ext cx="6255215" cy="2585323"/>
            </a:xfrm>
            <a:prstGeom prst="rect">
              <a:avLst/>
            </a:prstGeom>
          </p:spPr>
          <p:txBody>
            <a:bodyPr wrap="square">
              <a:spAutoFit/>
            </a:bodyPr>
            <a:lstStyle/>
            <a:p>
              <a:pPr algn="just"/>
              <a:r>
                <a:rPr lang="fr-FR" sz="1600" dirty="0" smtClean="0">
                  <a:solidFill>
                    <a:schemeClr val="tx1">
                      <a:lumMod val="75000"/>
                      <a:lumOff val="25000"/>
                    </a:schemeClr>
                  </a:solidFill>
                </a:rPr>
                <a:t>Audit </a:t>
              </a:r>
              <a:r>
                <a:rPr lang="fr-FR" sz="1600" dirty="0">
                  <a:solidFill>
                    <a:schemeClr val="tx1">
                      <a:lumMod val="75000"/>
                      <a:lumOff val="25000"/>
                    </a:schemeClr>
                  </a:solidFill>
                </a:rPr>
                <a:t>des différentes étapes du processus de production depuis le contrôle à la réception des matières premières, jusqu’à l’emballage et préparation pour </a:t>
              </a:r>
              <a:r>
                <a:rPr lang="fr-FR" sz="1600" dirty="0" smtClean="0">
                  <a:solidFill>
                    <a:schemeClr val="tx1">
                      <a:lumMod val="75000"/>
                      <a:lumOff val="25000"/>
                    </a:schemeClr>
                  </a:solidFill>
                </a:rPr>
                <a:t>export.</a:t>
              </a:r>
            </a:p>
            <a:p>
              <a:pPr algn="just"/>
              <a:r>
                <a:rPr lang="fr-FR" sz="1600" dirty="0" smtClean="0">
                  <a:solidFill>
                    <a:schemeClr val="tx1">
                      <a:lumMod val="75000"/>
                      <a:lumOff val="25000"/>
                    </a:schemeClr>
                  </a:solidFill>
                </a:rPr>
                <a:t>Elaboration </a:t>
              </a:r>
              <a:r>
                <a:rPr lang="fr-FR" sz="1600" dirty="0">
                  <a:solidFill>
                    <a:schemeClr val="tx1">
                      <a:lumMod val="75000"/>
                      <a:lumOff val="25000"/>
                    </a:schemeClr>
                  </a:solidFill>
                </a:rPr>
                <a:t>d’un rapport et communication des résultats à la direction de l’entreprise.</a:t>
              </a:r>
            </a:p>
            <a:p>
              <a:pPr algn="just"/>
              <a:r>
                <a:rPr lang="fr-FR" sz="1600" dirty="0" smtClean="0">
                  <a:solidFill>
                    <a:schemeClr val="tx1">
                      <a:lumMod val="75000"/>
                      <a:lumOff val="25000"/>
                    </a:schemeClr>
                  </a:solidFill>
                </a:rPr>
                <a:t>Mise </a:t>
              </a:r>
              <a:r>
                <a:rPr lang="fr-FR" sz="1600" dirty="0">
                  <a:solidFill>
                    <a:schemeClr val="tx1">
                      <a:lumMod val="75000"/>
                      <a:lumOff val="25000"/>
                    </a:schemeClr>
                  </a:solidFill>
                </a:rPr>
                <a:t>en place d’un plan d’action pour le traitement des non conformités détectées.</a:t>
              </a:r>
            </a:p>
            <a:p>
              <a:pPr algn="just"/>
              <a:r>
                <a:rPr lang="fr-FR" sz="1600" dirty="0" smtClean="0">
                  <a:solidFill>
                    <a:schemeClr val="tx1">
                      <a:lumMod val="75000"/>
                      <a:lumOff val="25000"/>
                    </a:schemeClr>
                  </a:solidFill>
                </a:rPr>
                <a:t>Suivi </a:t>
              </a:r>
              <a:r>
                <a:rPr lang="fr-FR" sz="1600" dirty="0">
                  <a:solidFill>
                    <a:schemeClr val="tx1">
                      <a:lumMod val="75000"/>
                      <a:lumOff val="25000"/>
                    </a:schemeClr>
                  </a:solidFill>
                </a:rPr>
                <a:t>de la réalisation par une vérification sur terrain.</a:t>
              </a:r>
            </a:p>
            <a:p>
              <a:pPr algn="just"/>
              <a:r>
                <a:rPr lang="fr-FR" sz="1600" dirty="0" smtClean="0">
                  <a:solidFill>
                    <a:schemeClr val="tx1">
                      <a:lumMod val="75000"/>
                      <a:lumOff val="25000"/>
                    </a:schemeClr>
                  </a:solidFill>
                </a:rPr>
                <a:t>Confirmer </a:t>
              </a:r>
              <a:r>
                <a:rPr lang="fr-FR" sz="1600" dirty="0">
                  <a:solidFill>
                    <a:schemeClr val="tx1">
                      <a:lumMod val="75000"/>
                      <a:lumOff val="25000"/>
                    </a:schemeClr>
                  </a:solidFill>
                </a:rPr>
                <a:t>la conformité du fournisseur audité, une fois que les actions demandées sont clôturées.</a:t>
              </a:r>
            </a:p>
          </p:txBody>
        </p:sp>
        <p:sp>
          <p:nvSpPr>
            <p:cNvPr id="13" name="Ellipse 12"/>
            <p:cNvSpPr/>
            <p:nvPr/>
          </p:nvSpPr>
          <p:spPr>
            <a:xfrm>
              <a:off x="471164" y="3626672"/>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71164" y="4348177"/>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71163" y="4840372"/>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71163" y="5315256"/>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71162" y="5561877"/>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3600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750" fill="hold"/>
                                        <p:tgtEl>
                                          <p:spTgt spid="4"/>
                                        </p:tgtEl>
                                        <p:attrNameLst>
                                          <p:attrName>ppt_x</p:attrName>
                                        </p:attrNameLst>
                                      </p:cBhvr>
                                      <p:tavLst>
                                        <p:tav tm="0">
                                          <p:val>
                                            <p:strVal val="1+#ppt_w/2"/>
                                          </p:val>
                                        </p:tav>
                                        <p:tav tm="100000">
                                          <p:val>
                                            <p:strVal val="#ppt_x"/>
                                          </p:val>
                                        </p:tav>
                                      </p:tavLst>
                                    </p:anim>
                                    <p:anim calcmode="lin" valueType="num">
                                      <p:cBhvr additive="base">
                                        <p:cTn id="21"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17</a:t>
            </a:r>
            <a:endParaRPr lang="fr-FR" dirty="0"/>
          </a:p>
        </p:txBody>
      </p:sp>
      <p:sp>
        <p:nvSpPr>
          <p:cNvPr id="3" name="ZoneTexte 2"/>
          <p:cNvSpPr txBox="1"/>
          <p:nvPr/>
        </p:nvSpPr>
        <p:spPr>
          <a:xfrm>
            <a:off x="645458" y="174811"/>
            <a:ext cx="8742382" cy="923330"/>
          </a:xfrm>
          <a:prstGeom prst="rect">
            <a:avLst/>
          </a:prstGeom>
          <a:noFill/>
        </p:spPr>
        <p:txBody>
          <a:bodyPr wrap="square" rtlCol="0">
            <a:spAutoFit/>
          </a:bodyPr>
          <a:lstStyle/>
          <a:p>
            <a:r>
              <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rPr>
              <a:t>Recrutement</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7500" y="3081316"/>
            <a:ext cx="4990599" cy="3941784"/>
          </a:xfrm>
          <a:prstGeom prst="rect">
            <a:avLst/>
          </a:prstGeom>
        </p:spPr>
      </p:pic>
      <p:sp>
        <p:nvSpPr>
          <p:cNvPr id="5" name="Rectangle 4"/>
          <p:cNvSpPr/>
          <p:nvPr/>
        </p:nvSpPr>
        <p:spPr>
          <a:xfrm>
            <a:off x="292100" y="1233944"/>
            <a:ext cx="9448800" cy="3416320"/>
          </a:xfrm>
          <a:prstGeom prst="rect">
            <a:avLst/>
          </a:prstGeom>
        </p:spPr>
        <p:txBody>
          <a:bodyPr wrap="square">
            <a:spAutoFit/>
          </a:bodyPr>
          <a:lstStyle/>
          <a:p>
            <a:pPr algn="just">
              <a:defRPr/>
            </a:pPr>
            <a:r>
              <a:rPr lang="fr-FR" dirty="0">
                <a:solidFill>
                  <a:schemeClr val="tx1">
                    <a:lumMod val="75000"/>
                    <a:lumOff val="25000"/>
                  </a:schemeClr>
                </a:solidFill>
              </a:rPr>
              <a:t>Notre objectif est de trouver rapidement le collaborateur qui correspondra totalement à vos attentes, non seulement en termes de connaissances et d’expériences, mais également en termes de personnalité et de motivation. </a:t>
            </a:r>
          </a:p>
          <a:p>
            <a:pPr algn="just">
              <a:defRPr/>
            </a:pPr>
            <a:endParaRPr lang="fr-FR" dirty="0">
              <a:solidFill>
                <a:schemeClr val="tx1">
                  <a:lumMod val="75000"/>
                  <a:lumOff val="25000"/>
                </a:schemeClr>
              </a:solidFill>
            </a:endParaRPr>
          </a:p>
          <a:p>
            <a:pPr algn="just">
              <a:defRPr/>
            </a:pPr>
            <a:r>
              <a:rPr lang="fr-FR" dirty="0">
                <a:solidFill>
                  <a:schemeClr val="tx1">
                    <a:lumMod val="75000"/>
                    <a:lumOff val="25000"/>
                  </a:schemeClr>
                </a:solidFill>
              </a:rPr>
              <a:t>Nous croyons que placer la bonne personne au bon endroit au bon moment est garant de la bonne performance de celle-ci au sein de votre entreprise.</a:t>
            </a:r>
          </a:p>
          <a:p>
            <a:pPr algn="just">
              <a:buFont typeface="Wingdings" pitchFamily="2" charset="2"/>
              <a:buChar char="q"/>
              <a:defRPr/>
            </a:pPr>
            <a:endParaRPr lang="fr-FR" dirty="0">
              <a:solidFill>
                <a:schemeClr val="tx1">
                  <a:lumMod val="75000"/>
                  <a:lumOff val="25000"/>
                </a:schemeClr>
              </a:solidFill>
            </a:endParaRPr>
          </a:p>
          <a:p>
            <a:pPr algn="just">
              <a:defRPr/>
            </a:pPr>
            <a:r>
              <a:rPr lang="fr-FR" dirty="0">
                <a:solidFill>
                  <a:schemeClr val="tx1">
                    <a:lumMod val="75000"/>
                    <a:lumOff val="25000"/>
                  </a:schemeClr>
                </a:solidFill>
              </a:rPr>
              <a:t>En dialoguant avec des chefs d'entreprises à la recherche du candidat idéal, nous avons appris à définir et à trouver ce qu'il y a de meilleur en l'Homme</a:t>
            </a:r>
            <a:r>
              <a:rPr lang="fr-FR" dirty="0" smtClean="0">
                <a:solidFill>
                  <a:schemeClr val="tx1">
                    <a:lumMod val="75000"/>
                    <a:lumOff val="25000"/>
                  </a:schemeClr>
                </a:solidFill>
              </a:rPr>
              <a:t>.</a:t>
            </a:r>
          </a:p>
          <a:p>
            <a:pPr algn="just">
              <a:defRPr/>
            </a:pPr>
            <a:endParaRPr lang="fr-FR" dirty="0">
              <a:solidFill>
                <a:schemeClr val="tx1">
                  <a:lumMod val="75000"/>
                  <a:lumOff val="25000"/>
                </a:schemeClr>
              </a:solidFill>
            </a:endParaRPr>
          </a:p>
          <a:p>
            <a:pPr algn="just">
              <a:defRPr/>
            </a:pPr>
            <a:r>
              <a:rPr lang="fr-FR" dirty="0" smtClean="0">
                <a:solidFill>
                  <a:schemeClr val="tx1">
                    <a:lumMod val="75000"/>
                    <a:lumOff val="25000"/>
                  </a:schemeClr>
                </a:solidFill>
              </a:rPr>
              <a:t>Afin </a:t>
            </a:r>
            <a:r>
              <a:rPr lang="fr-FR" dirty="0">
                <a:solidFill>
                  <a:schemeClr val="tx1">
                    <a:lumMod val="75000"/>
                    <a:lumOff val="25000"/>
                  </a:schemeClr>
                </a:solidFill>
              </a:rPr>
              <a:t>de débusquer le talent qu’il vous faut, notre cabinet recourt de manière spécifique </a:t>
            </a:r>
            <a:endParaRPr lang="fr-FR" dirty="0" smtClean="0">
              <a:solidFill>
                <a:schemeClr val="tx1">
                  <a:lumMod val="75000"/>
                  <a:lumOff val="25000"/>
                </a:schemeClr>
              </a:solidFill>
            </a:endParaRPr>
          </a:p>
          <a:p>
            <a:pPr algn="just">
              <a:defRPr/>
            </a:pPr>
            <a:r>
              <a:rPr lang="fr-FR" dirty="0" smtClean="0">
                <a:solidFill>
                  <a:schemeClr val="tx1">
                    <a:lumMod val="75000"/>
                    <a:lumOff val="25000"/>
                  </a:schemeClr>
                </a:solidFill>
              </a:rPr>
              <a:t>ou </a:t>
            </a:r>
            <a:r>
              <a:rPr lang="fr-FR" dirty="0">
                <a:solidFill>
                  <a:schemeClr val="tx1">
                    <a:lumMod val="75000"/>
                    <a:lumOff val="25000"/>
                  </a:schemeClr>
                </a:solidFill>
              </a:rPr>
              <a:t>combinée aux méthodologies suivantes :</a:t>
            </a:r>
          </a:p>
        </p:txBody>
      </p:sp>
      <p:sp>
        <p:nvSpPr>
          <p:cNvPr id="6" name="Rectangle 5"/>
          <p:cNvSpPr/>
          <p:nvPr/>
        </p:nvSpPr>
        <p:spPr>
          <a:xfrm>
            <a:off x="292100" y="4718271"/>
            <a:ext cx="5511800" cy="1200329"/>
          </a:xfrm>
          <a:prstGeom prst="rect">
            <a:avLst/>
          </a:prstGeom>
        </p:spPr>
        <p:txBody>
          <a:bodyPr wrap="square">
            <a:spAutoFit/>
          </a:bodyPr>
          <a:lstStyle/>
          <a:p>
            <a:pPr lvl="5">
              <a:defRPr/>
            </a:pPr>
            <a:r>
              <a:rPr lang="fr-FR" b="1" dirty="0" smtClean="0">
                <a:solidFill>
                  <a:schemeClr val="tx1">
                    <a:lumMod val="75000"/>
                    <a:lumOff val="25000"/>
                  </a:schemeClr>
                </a:solidFill>
              </a:rPr>
              <a:t>- Approche </a:t>
            </a:r>
            <a:r>
              <a:rPr lang="fr-FR" b="1" dirty="0">
                <a:solidFill>
                  <a:schemeClr val="tx1">
                    <a:lumMod val="75000"/>
                    <a:lumOff val="25000"/>
                  </a:schemeClr>
                </a:solidFill>
              </a:rPr>
              <a:t>directe</a:t>
            </a:r>
          </a:p>
          <a:p>
            <a:pPr lvl="5">
              <a:defRPr/>
            </a:pPr>
            <a:r>
              <a:rPr lang="fr-FR" b="1" dirty="0" smtClean="0">
                <a:solidFill>
                  <a:schemeClr val="tx1">
                    <a:lumMod val="75000"/>
                    <a:lumOff val="25000"/>
                  </a:schemeClr>
                </a:solidFill>
              </a:rPr>
              <a:t>- Annonce </a:t>
            </a:r>
            <a:r>
              <a:rPr lang="fr-FR" b="1" dirty="0">
                <a:solidFill>
                  <a:schemeClr val="tx1">
                    <a:lumMod val="75000"/>
                    <a:lumOff val="25000"/>
                  </a:schemeClr>
                </a:solidFill>
              </a:rPr>
              <a:t>web</a:t>
            </a:r>
          </a:p>
          <a:p>
            <a:pPr lvl="5">
              <a:defRPr/>
            </a:pPr>
            <a:r>
              <a:rPr lang="fr-FR" b="1" dirty="0" smtClean="0">
                <a:solidFill>
                  <a:schemeClr val="tx1">
                    <a:lumMod val="75000"/>
                    <a:lumOff val="25000"/>
                  </a:schemeClr>
                </a:solidFill>
              </a:rPr>
              <a:t>- Bases </a:t>
            </a:r>
            <a:r>
              <a:rPr lang="fr-FR" b="1" dirty="0">
                <a:solidFill>
                  <a:schemeClr val="tx1">
                    <a:lumMod val="75000"/>
                    <a:lumOff val="25000"/>
                  </a:schemeClr>
                </a:solidFill>
              </a:rPr>
              <a:t>de données</a:t>
            </a:r>
          </a:p>
          <a:p>
            <a:pPr lvl="5">
              <a:defRPr/>
            </a:pPr>
            <a:r>
              <a:rPr lang="fr-FR" b="1" dirty="0" smtClean="0">
                <a:solidFill>
                  <a:schemeClr val="tx1">
                    <a:lumMod val="75000"/>
                    <a:lumOff val="25000"/>
                  </a:schemeClr>
                </a:solidFill>
              </a:rPr>
              <a:t>- Annonce </a:t>
            </a:r>
            <a:r>
              <a:rPr lang="fr-FR" b="1" dirty="0">
                <a:solidFill>
                  <a:schemeClr val="tx1">
                    <a:lumMod val="75000"/>
                    <a:lumOff val="25000"/>
                  </a:schemeClr>
                </a:solidFill>
              </a:rPr>
              <a:t>presse </a:t>
            </a:r>
          </a:p>
        </p:txBody>
      </p:sp>
    </p:spTree>
    <p:extLst>
      <p:ext uri="{BB962C8B-B14F-4D97-AF65-F5344CB8AC3E}">
        <p14:creationId xmlns:p14="http://schemas.microsoft.com/office/powerpoint/2010/main" val="24981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smtClean="0"/>
              <a:t>18</a:t>
            </a:r>
            <a:endParaRPr lang="fr-FR" dirty="0"/>
          </a:p>
        </p:txBody>
      </p:sp>
      <p:sp>
        <p:nvSpPr>
          <p:cNvPr id="5" name="ZoneTexte 4"/>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682" y="1054100"/>
            <a:ext cx="4527760" cy="5060009"/>
          </a:xfrm>
          <a:prstGeom prst="rect">
            <a:avLst/>
          </a:prstGeom>
        </p:spPr>
      </p:pic>
    </p:spTree>
    <p:extLst>
      <p:ext uri="{BB962C8B-B14F-4D97-AF65-F5344CB8AC3E}">
        <p14:creationId xmlns:p14="http://schemas.microsoft.com/office/powerpoint/2010/main" val="328533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19</a:t>
            </a:r>
            <a:endParaRPr lang="fr-FR" dirty="0"/>
          </a:p>
        </p:txBody>
      </p:sp>
      <p:sp>
        <p:nvSpPr>
          <p:cNvPr id="3" name="ZoneTexte 2"/>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sp>
        <p:nvSpPr>
          <p:cNvPr id="11" name="ZoneTexte 10"/>
          <p:cNvSpPr txBox="1"/>
          <p:nvPr/>
        </p:nvSpPr>
        <p:spPr>
          <a:xfrm>
            <a:off x="3400707" y="2347071"/>
            <a:ext cx="3409215" cy="1200329"/>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Fabrication des lampes électriques et câblage </a:t>
            </a:r>
          </a:p>
        </p:txBody>
      </p:sp>
      <p:sp>
        <p:nvSpPr>
          <p:cNvPr id="25" name="ZoneTexte 24"/>
          <p:cNvSpPr txBox="1"/>
          <p:nvPr/>
        </p:nvSpPr>
        <p:spPr>
          <a:xfrm>
            <a:off x="3297320" y="3792567"/>
            <a:ext cx="3438658" cy="461665"/>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Confection </a:t>
            </a:r>
            <a:r>
              <a:rPr lang="fr-FR" sz="2400" dirty="0" smtClean="0">
                <a:solidFill>
                  <a:schemeClr val="tx1">
                    <a:lumMod val="75000"/>
                    <a:lumOff val="25000"/>
                  </a:schemeClr>
                </a:solidFill>
                <a:latin typeface="Bookman Old Style" panose="02050604050505020204" pitchFamily="18" charset="0"/>
              </a:rPr>
              <a:t>Lingerie</a:t>
            </a:r>
            <a:endParaRPr lang="fr-FR" sz="2400" dirty="0">
              <a:solidFill>
                <a:schemeClr val="tx1">
                  <a:lumMod val="75000"/>
                  <a:lumOff val="25000"/>
                </a:schemeClr>
              </a:solidFill>
              <a:latin typeface="Bookman Old Style" panose="02050604050505020204" pitchFamily="18" charset="0"/>
            </a:endParaRPr>
          </a:p>
        </p:txBody>
      </p:sp>
      <p:pic>
        <p:nvPicPr>
          <p:cNvPr id="16" name="Image 15"/>
          <p:cNvPicPr>
            <a:picLocks noChangeAspect="1"/>
          </p:cNvPicPr>
          <p:nvPr/>
        </p:nvPicPr>
        <p:blipFill>
          <a:blip r:embed="rId2"/>
          <a:stretch>
            <a:fillRect/>
          </a:stretch>
        </p:blipFill>
        <p:spPr>
          <a:xfrm>
            <a:off x="879807" y="2368447"/>
            <a:ext cx="2000262" cy="953341"/>
          </a:xfrm>
          <a:prstGeom prst="rect">
            <a:avLst/>
          </a:prstGeom>
        </p:spPr>
      </p:pic>
      <p:pic>
        <p:nvPicPr>
          <p:cNvPr id="17" name="Picture 4" descr="Résultat de recherche d'images pour &quot;watts electronics produit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689" y="2308275"/>
            <a:ext cx="1051720" cy="1188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ésultat de recherche d'images pour &quot;groupe chantel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736" y="3695964"/>
            <a:ext cx="2000262" cy="9272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ésultat de recherche d'images pour &quot;chantell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1630" y="3557304"/>
            <a:ext cx="1908841" cy="1327879"/>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71"/>
          <p:cNvSpPr txBox="1"/>
          <p:nvPr/>
        </p:nvSpPr>
        <p:spPr>
          <a:xfrm>
            <a:off x="3723239" y="1300571"/>
            <a:ext cx="2669174" cy="830997"/>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Fabrication des articles de </a:t>
            </a:r>
            <a:r>
              <a:rPr lang="fr-FR" sz="2400" dirty="0" smtClean="0">
                <a:solidFill>
                  <a:schemeClr val="tx1">
                    <a:lumMod val="75000"/>
                    <a:lumOff val="25000"/>
                  </a:schemeClr>
                </a:solidFill>
                <a:latin typeface="Bookman Old Style" panose="02050604050505020204" pitchFamily="18" charset="0"/>
              </a:rPr>
              <a:t>sport</a:t>
            </a:r>
            <a:endParaRPr lang="fr-FR" sz="2400" dirty="0">
              <a:solidFill>
                <a:schemeClr val="tx1">
                  <a:lumMod val="75000"/>
                  <a:lumOff val="25000"/>
                </a:schemeClr>
              </a:solidFill>
              <a:latin typeface="Bookman Old Style" panose="02050604050505020204" pitchFamily="18" charset="0"/>
            </a:endParaRPr>
          </a:p>
        </p:txBody>
      </p:sp>
      <p:pic>
        <p:nvPicPr>
          <p:cNvPr id="14" name="Picture 2" descr="Résultat de recherche d'images pour &quot;logo decathlo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723" y="1400463"/>
            <a:ext cx="2218971" cy="5938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ésultat de recherche d'images pour &quot;decathlon&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7958" y="1306918"/>
            <a:ext cx="1891454" cy="90976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8"/>
          <p:cNvSpPr txBox="1"/>
          <p:nvPr/>
        </p:nvSpPr>
        <p:spPr>
          <a:xfrm>
            <a:off x="3710302" y="4962214"/>
            <a:ext cx="3308502" cy="707886"/>
          </a:xfrm>
          <a:prstGeom prst="rect">
            <a:avLst/>
          </a:prstGeom>
          <a:noFill/>
        </p:spPr>
        <p:txBody>
          <a:bodyPr wrap="square" rtlCol="0">
            <a:spAutoFit/>
          </a:bodyPr>
          <a:lstStyle/>
          <a:p>
            <a:pPr algn="ctr"/>
            <a:r>
              <a:rPr lang="fr-FR" sz="2000" dirty="0" smtClean="0">
                <a:solidFill>
                  <a:schemeClr val="tx1">
                    <a:lumMod val="75000"/>
                    <a:lumOff val="25000"/>
                  </a:schemeClr>
                </a:solidFill>
                <a:latin typeface="Bookman Old Style" panose="02050604050505020204" pitchFamily="18" charset="0"/>
              </a:rPr>
              <a:t>Impression numérique sur textile</a:t>
            </a:r>
            <a:endParaRPr lang="fr-FR" sz="2000" dirty="0">
              <a:solidFill>
                <a:schemeClr val="tx1">
                  <a:lumMod val="75000"/>
                  <a:lumOff val="25000"/>
                </a:schemeClr>
              </a:solidFill>
              <a:latin typeface="Bookman Old Style" panose="02050604050505020204" pitchFamily="18" charset="0"/>
            </a:endParaRPr>
          </a:p>
        </p:txBody>
      </p:sp>
      <p:pic>
        <p:nvPicPr>
          <p:cNvPr id="21" name="Picture 8" descr="Résultat de recherche d'images pour &quot;Impression numérique sur textil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1630" y="4962214"/>
            <a:ext cx="1796793" cy="1035566"/>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5308" y="4997361"/>
            <a:ext cx="1597517" cy="928517"/>
          </a:xfrm>
          <a:prstGeom prst="rect">
            <a:avLst/>
          </a:prstGeom>
          <a:noFill/>
          <a:ln>
            <a:noFill/>
          </a:ln>
        </p:spPr>
      </p:pic>
    </p:spTree>
    <p:extLst>
      <p:ext uri="{BB962C8B-B14F-4D97-AF65-F5344CB8AC3E}">
        <p14:creationId xmlns:p14="http://schemas.microsoft.com/office/powerpoint/2010/main" val="427189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21</a:t>
            </a:r>
            <a:endParaRPr lang="fr-FR" dirty="0"/>
          </a:p>
        </p:txBody>
      </p:sp>
      <p:sp>
        <p:nvSpPr>
          <p:cNvPr id="9" name="ZoneTexte 8"/>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sp>
        <p:nvSpPr>
          <p:cNvPr id="50" name="ZoneTexte 49"/>
          <p:cNvSpPr txBox="1"/>
          <p:nvPr/>
        </p:nvSpPr>
        <p:spPr>
          <a:xfrm>
            <a:off x="3031490" y="2195865"/>
            <a:ext cx="3225228" cy="1200329"/>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Fabrication des produits </a:t>
            </a:r>
            <a:r>
              <a:rPr lang="fr-FR" sz="2400" dirty="0" smtClean="0">
                <a:solidFill>
                  <a:schemeClr val="tx1">
                    <a:lumMod val="75000"/>
                    <a:lumOff val="25000"/>
                  </a:schemeClr>
                </a:solidFill>
                <a:latin typeface="Bookman Old Style" panose="02050604050505020204" pitchFamily="18" charset="0"/>
              </a:rPr>
              <a:t>cosmétiques</a:t>
            </a:r>
            <a:endParaRPr lang="fr-FR" sz="2400" dirty="0">
              <a:solidFill>
                <a:schemeClr val="tx1">
                  <a:lumMod val="75000"/>
                  <a:lumOff val="25000"/>
                </a:schemeClr>
              </a:solidFill>
              <a:latin typeface="Bookman Old Style" panose="02050604050505020204" pitchFamily="18" charset="0"/>
            </a:endParaRPr>
          </a:p>
        </p:txBody>
      </p:sp>
      <p:sp>
        <p:nvSpPr>
          <p:cNvPr id="59" name="ZoneTexte 58"/>
          <p:cNvSpPr txBox="1"/>
          <p:nvPr/>
        </p:nvSpPr>
        <p:spPr>
          <a:xfrm>
            <a:off x="2891386" y="3401624"/>
            <a:ext cx="3308502" cy="830997"/>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Fabrication des vêtements de loisir</a:t>
            </a:r>
          </a:p>
        </p:txBody>
      </p:sp>
      <p:sp>
        <p:nvSpPr>
          <p:cNvPr id="72" name="ZoneTexte 71"/>
          <p:cNvSpPr txBox="1"/>
          <p:nvPr/>
        </p:nvSpPr>
        <p:spPr>
          <a:xfrm>
            <a:off x="3185774" y="1258364"/>
            <a:ext cx="2669174" cy="461665"/>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Tissus et textile</a:t>
            </a:r>
          </a:p>
        </p:txBody>
      </p:sp>
      <p:pic>
        <p:nvPicPr>
          <p:cNvPr id="2050" name="Picture 2" descr="Résultat de recherche d'images pour &quot;sitex&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00" y="1110472"/>
            <a:ext cx="1643450" cy="8626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Users\SAC-CONSULTING\Desktop\logo_PupaMilano.png"/>
          <p:cNvPicPr/>
          <p:nvPr/>
        </p:nvPicPr>
        <p:blipFill>
          <a:blip r:embed="rId3">
            <a:extLst>
              <a:ext uri="{28A0092B-C50C-407E-A947-70E740481C1C}">
                <a14:useLocalDpi xmlns:a14="http://schemas.microsoft.com/office/drawing/2010/main" val="0"/>
              </a:ext>
            </a:extLst>
          </a:blip>
          <a:srcRect/>
          <a:stretch>
            <a:fillRect/>
          </a:stretch>
        </p:blipFill>
        <p:spPr bwMode="auto">
          <a:xfrm>
            <a:off x="397800" y="2290323"/>
            <a:ext cx="1804107" cy="693314"/>
          </a:xfrm>
          <a:prstGeom prst="rect">
            <a:avLst/>
          </a:prstGeom>
          <a:noFill/>
          <a:ln>
            <a:noFill/>
          </a:ln>
        </p:spPr>
      </p:pic>
      <p:pic>
        <p:nvPicPr>
          <p:cNvPr id="26" name="Picture 25" descr="C:\Users\SAC-CONSULTING\Desktop\HOUWAYDA\IMG\logos\54c8abe676dab-sartexp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43" y="3154598"/>
            <a:ext cx="1909764" cy="584518"/>
          </a:xfrm>
          <a:prstGeom prst="rect">
            <a:avLst/>
          </a:prstGeom>
          <a:noFill/>
          <a:ln>
            <a:noFill/>
          </a:ln>
        </p:spPr>
      </p:pic>
      <p:pic>
        <p:nvPicPr>
          <p:cNvPr id="2056" name="Picture 8" descr="Résultat de recherche d'images pour &quot;sartex&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4200" y="3220901"/>
            <a:ext cx="1386391" cy="6931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5.googleusercontent.com/-1yHhGdsrdQw/VN3jYEFRZUI/AAAAAAAAABU/F5yQA6A9uXcYxm6h8RFX45e5uUgD2u0HACJkC/w360-h160-k-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0475" y="4272354"/>
            <a:ext cx="1726260" cy="76722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logo et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4" name="Picture 16" descr="Résultat de recherche d'images pour &quot;ETC GROUP&quot;"/>
          <p:cNvPicPr>
            <a:picLocks noChangeAspect="1" noChangeArrowheads="1"/>
          </p:cNvPicPr>
          <p:nvPr/>
        </p:nvPicPr>
        <p:blipFill rotWithShape="1">
          <a:blip r:embed="rId7">
            <a:extLst>
              <a:ext uri="{28A0092B-C50C-407E-A947-70E740481C1C}">
                <a14:useLocalDpi xmlns:a14="http://schemas.microsoft.com/office/drawing/2010/main" val="0"/>
              </a:ext>
            </a:extLst>
          </a:blip>
          <a:srcRect l="26891" t="18278" r="26494" b="12227"/>
          <a:stretch/>
        </p:blipFill>
        <p:spPr bwMode="auto">
          <a:xfrm>
            <a:off x="438568" y="3955499"/>
            <a:ext cx="1505484" cy="14009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9579" y="4425136"/>
            <a:ext cx="1172116" cy="461665"/>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Textile</a:t>
            </a:r>
            <a:endParaRPr lang="fr-FR" sz="2400" dirty="0">
              <a:solidFill>
                <a:schemeClr val="tx1">
                  <a:lumMod val="75000"/>
                  <a:lumOff val="25000"/>
                </a:schemeClr>
              </a:solidFill>
              <a:latin typeface="Bookman Old Style" panose="02050604050505020204" pitchFamily="18" charset="0"/>
            </a:endParaRPr>
          </a:p>
        </p:txBody>
      </p:sp>
      <p:pic>
        <p:nvPicPr>
          <p:cNvPr id="1028" name="Picture 4" descr="Résultat de recherche d'images pour &quot;tissage textile djin&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4065" y="932257"/>
            <a:ext cx="1884324" cy="1004579"/>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58"/>
          <p:cNvSpPr txBox="1"/>
          <p:nvPr/>
        </p:nvSpPr>
        <p:spPr>
          <a:xfrm>
            <a:off x="3185774" y="5102799"/>
            <a:ext cx="3308502" cy="830997"/>
          </a:xfrm>
          <a:prstGeom prst="rect">
            <a:avLst/>
          </a:prstGeom>
          <a:noFill/>
        </p:spPr>
        <p:txBody>
          <a:bodyPr wrap="square" rtlCol="0">
            <a:spAutoFit/>
          </a:bodyPr>
          <a:lstStyle/>
          <a:p>
            <a:pPr algn="ctr"/>
            <a:r>
              <a:rPr lang="fr-FR" sz="2400" dirty="0" smtClean="0">
                <a:solidFill>
                  <a:schemeClr val="tx1">
                    <a:lumMod val="75000"/>
                    <a:lumOff val="25000"/>
                  </a:schemeClr>
                </a:solidFill>
                <a:latin typeface="Bookman Old Style" panose="02050604050505020204" pitchFamily="18" charset="0"/>
              </a:rPr>
              <a:t>Confection lingerie et maillot de bain  </a:t>
            </a:r>
            <a:endParaRPr lang="fr-FR" sz="2400" dirty="0">
              <a:solidFill>
                <a:schemeClr val="tx1">
                  <a:lumMod val="75000"/>
                  <a:lumOff val="25000"/>
                </a:schemeClr>
              </a:solidFill>
              <a:latin typeface="Bookman Old Style" panose="02050604050505020204" pitchFamily="18" charset="0"/>
            </a:endParaRPr>
          </a:p>
        </p:txBody>
      </p:sp>
      <p:sp>
        <p:nvSpPr>
          <p:cNvPr id="21" name="WordArt 5"/>
          <p:cNvSpPr>
            <a:spLocks noChangeArrowheads="1" noChangeShapeType="1" noTextEdit="1"/>
          </p:cNvSpPr>
          <p:nvPr/>
        </p:nvSpPr>
        <p:spPr bwMode="auto">
          <a:xfrm>
            <a:off x="155575" y="5505515"/>
            <a:ext cx="2524629" cy="391048"/>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lvl="1" algn="ctr">
              <a:defRPr/>
            </a:pPr>
            <a:r>
              <a:rPr lang="fr-FR" sz="2000" b="1" kern="10" dirty="0" smtClean="0">
                <a:ln w="0"/>
                <a:solidFill>
                  <a:schemeClr val="accent1"/>
                </a:solidFill>
                <a:effectLst>
                  <a:outerShdw blurRad="38100" dist="25400" dir="5400000" algn="ctr" rotWithShape="0">
                    <a:srgbClr val="6E747A">
                      <a:alpha val="43000"/>
                    </a:srgbClr>
                  </a:outerShdw>
                </a:effectLst>
                <a:latin typeface="Times New Roman"/>
                <a:cs typeface="Times New Roman"/>
              </a:rPr>
              <a:t>GROUPE MOURET </a:t>
            </a:r>
            <a:endParaRPr lang="fr-FR" sz="2000" b="1" kern="10" dirty="0">
              <a:ln w="0"/>
              <a:solidFill>
                <a:schemeClr val="accent1"/>
              </a:solidFill>
              <a:effectLst>
                <a:outerShdw blurRad="38100" dist="25400" dir="5400000" algn="ctr" rotWithShape="0">
                  <a:srgbClr val="6E747A">
                    <a:alpha val="43000"/>
                  </a:srgbClr>
                </a:outerShdw>
              </a:effectLst>
              <a:latin typeface="Times New Roman"/>
              <a:cs typeface="Times New Roman"/>
            </a:endParaRPr>
          </a:p>
        </p:txBody>
      </p:sp>
      <p:pic>
        <p:nvPicPr>
          <p:cNvPr id="23" name="Picture 6" descr="Résultat de recherche d'images pour &quot;confection lingérie&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59424" y="5215828"/>
            <a:ext cx="1607807" cy="85836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460929" y="1955958"/>
            <a:ext cx="2015806" cy="1118046"/>
            <a:chOff x="3867151" y="1920558"/>
            <a:chExt cx="4276830" cy="2995433"/>
          </a:xfrm>
        </p:grpSpPr>
        <p:pic>
          <p:nvPicPr>
            <p:cNvPr id="25" name="Image 1" descr="pupartm.jpg"/>
            <p:cNvPicPr/>
            <p:nvPr/>
          </p:nvPicPr>
          <p:blipFill>
            <a:blip r:embed="rId10" cstate="print"/>
            <a:stretch>
              <a:fillRect/>
            </a:stretch>
          </p:blipFill>
          <p:spPr>
            <a:xfrm>
              <a:off x="5957570" y="3262947"/>
              <a:ext cx="646189" cy="821137"/>
            </a:xfrm>
            <a:prstGeom prst="rect">
              <a:avLst/>
            </a:prstGeom>
            <a:ln>
              <a:noFill/>
            </a:ln>
            <a:effectLst>
              <a:softEdge rad="112500"/>
            </a:effectLst>
          </p:spPr>
        </p:pic>
        <p:pic>
          <p:nvPicPr>
            <p:cNvPr id="27" name="Image 2" descr="pupartxl.jpg"/>
            <p:cNvPicPr/>
            <p:nvPr/>
          </p:nvPicPr>
          <p:blipFill>
            <a:blip r:embed="rId11" cstate="print"/>
            <a:stretch>
              <a:fillRect/>
            </a:stretch>
          </p:blipFill>
          <p:spPr>
            <a:xfrm rot="1133213">
              <a:off x="6481771" y="3492682"/>
              <a:ext cx="634918" cy="823577"/>
            </a:xfrm>
            <a:prstGeom prst="rect">
              <a:avLst/>
            </a:prstGeom>
            <a:ln>
              <a:noFill/>
            </a:ln>
            <a:effectLst>
              <a:softEdge rad="112500"/>
            </a:effectLst>
          </p:spPr>
        </p:pic>
        <p:pic>
          <p:nvPicPr>
            <p:cNvPr id="28" name="Image 12" descr="prine ranochio.jpg"/>
            <p:cNvPicPr/>
            <p:nvPr/>
          </p:nvPicPr>
          <p:blipFill>
            <a:blip r:embed="rId12" cstate="print"/>
            <a:stretch>
              <a:fillRect/>
            </a:stretch>
          </p:blipFill>
          <p:spPr>
            <a:xfrm>
              <a:off x="6605271" y="2561907"/>
              <a:ext cx="447072" cy="672893"/>
            </a:xfrm>
            <a:prstGeom prst="rect">
              <a:avLst/>
            </a:prstGeom>
          </p:spPr>
        </p:pic>
        <p:pic>
          <p:nvPicPr>
            <p:cNvPr id="29" name="Image 13" descr="sa majesté.jpg"/>
            <p:cNvPicPr/>
            <p:nvPr/>
          </p:nvPicPr>
          <p:blipFill>
            <a:blip r:embed="rId13" cstate="print"/>
            <a:stretch>
              <a:fillRect/>
            </a:stretch>
          </p:blipFill>
          <p:spPr>
            <a:xfrm>
              <a:off x="5743575" y="2561907"/>
              <a:ext cx="616133" cy="604567"/>
            </a:xfrm>
            <a:prstGeom prst="rect">
              <a:avLst/>
            </a:prstGeom>
          </p:spPr>
        </p:pic>
        <p:pic>
          <p:nvPicPr>
            <p:cNvPr id="30" name="Image 11" descr="princesse.jpg"/>
            <p:cNvPicPr/>
            <p:nvPr/>
          </p:nvPicPr>
          <p:blipFill>
            <a:blip r:embed="rId14" cstate="print"/>
            <a:stretch>
              <a:fillRect/>
            </a:stretch>
          </p:blipFill>
          <p:spPr>
            <a:xfrm>
              <a:off x="7156450" y="1920558"/>
              <a:ext cx="987531" cy="2658020"/>
            </a:xfrm>
            <a:prstGeom prst="rect">
              <a:avLst/>
            </a:prstGeom>
          </p:spPr>
        </p:pic>
        <p:pic>
          <p:nvPicPr>
            <p:cNvPr id="31" name="Image 10" descr="PRINCE.jpg"/>
            <p:cNvPicPr/>
            <p:nvPr/>
          </p:nvPicPr>
          <p:blipFill>
            <a:blip r:embed="rId15" cstate="print"/>
            <a:stretch>
              <a:fillRect/>
            </a:stretch>
          </p:blipFill>
          <p:spPr>
            <a:xfrm>
              <a:off x="3867151" y="2407602"/>
              <a:ext cx="1499008" cy="2099207"/>
            </a:xfrm>
            <a:prstGeom prst="rect">
              <a:avLst/>
            </a:prstGeom>
          </p:spPr>
        </p:pic>
        <p:pic>
          <p:nvPicPr>
            <p:cNvPr id="32" name="Image 9" descr="bisou.jpg"/>
            <p:cNvPicPr/>
            <p:nvPr/>
          </p:nvPicPr>
          <p:blipFill>
            <a:blip r:embed="rId16" cstate="print"/>
            <a:stretch>
              <a:fillRect/>
            </a:stretch>
          </p:blipFill>
          <p:spPr>
            <a:xfrm>
              <a:off x="5975985" y="4391342"/>
              <a:ext cx="647799" cy="524649"/>
            </a:xfrm>
            <a:prstGeom prst="rect">
              <a:avLst/>
            </a:prstGeom>
          </p:spPr>
        </p:pic>
      </p:grpSp>
    </p:spTree>
    <p:extLst>
      <p:ext uri="{BB962C8B-B14F-4D97-AF65-F5344CB8AC3E}">
        <p14:creationId xmlns:p14="http://schemas.microsoft.com/office/powerpoint/2010/main" val="330266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21</a:t>
            </a:r>
            <a:endParaRPr lang="fr-FR" dirty="0"/>
          </a:p>
        </p:txBody>
      </p:sp>
      <p:sp>
        <p:nvSpPr>
          <p:cNvPr id="9" name="ZoneTexte 8"/>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pic>
        <p:nvPicPr>
          <p:cNvPr id="2056" name="Picture 8" descr="Résultat de recherche d'images pour &quot;sartex&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4862" y="7609852"/>
            <a:ext cx="468086" cy="23404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logo et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2599320" y="2115743"/>
            <a:ext cx="3975768" cy="830997"/>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Broderie </a:t>
            </a:r>
            <a:r>
              <a:rPr lang="fr-FR" sz="2400" dirty="0">
                <a:solidFill>
                  <a:schemeClr val="tx1">
                    <a:lumMod val="75000"/>
                    <a:lumOff val="25000"/>
                  </a:schemeClr>
                </a:solidFill>
                <a:latin typeface="Bookman Old Style" panose="02050604050505020204" pitchFamily="18" charset="0"/>
              </a:rPr>
              <a:t>et la </a:t>
            </a:r>
            <a:r>
              <a:rPr lang="fr-FR" sz="2400" dirty="0">
                <a:solidFill>
                  <a:schemeClr val="tx1">
                    <a:lumMod val="75000"/>
                    <a:lumOff val="25000"/>
                  </a:schemeClr>
                </a:solidFill>
                <a:latin typeface="Bookman Old Style" panose="02050604050505020204" pitchFamily="18" charset="0"/>
              </a:rPr>
              <a:t>sérigraphie</a:t>
            </a:r>
          </a:p>
          <a:p>
            <a:pPr algn="ctr"/>
            <a:r>
              <a:rPr lang="fr-FR" sz="2400" dirty="0">
                <a:solidFill>
                  <a:schemeClr val="tx1">
                    <a:lumMod val="75000"/>
                    <a:lumOff val="25000"/>
                  </a:schemeClr>
                </a:solidFill>
                <a:latin typeface="Bookman Old Style" panose="02050604050505020204" pitchFamily="18" charset="0"/>
              </a:rPr>
              <a:t> </a:t>
            </a:r>
            <a:r>
              <a:rPr lang="fr-FR" sz="2400" dirty="0">
                <a:solidFill>
                  <a:schemeClr val="tx1">
                    <a:lumMod val="75000"/>
                    <a:lumOff val="25000"/>
                  </a:schemeClr>
                </a:solidFill>
                <a:latin typeface="Bookman Old Style" panose="02050604050505020204" pitchFamily="18" charset="0"/>
              </a:rPr>
              <a:t>textile  </a:t>
            </a:r>
          </a:p>
        </p:txBody>
      </p:sp>
      <p:pic>
        <p:nvPicPr>
          <p:cNvPr id="7172" name="Picture 4" descr="Résultat de recherche d'images pour &quot;SERIVET broderi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504" y="2212362"/>
            <a:ext cx="1468755" cy="116190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674297" y="3061853"/>
            <a:ext cx="3905990" cy="1569660"/>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Thermoformage, </a:t>
            </a:r>
            <a:r>
              <a:rPr lang="fr-FR" sz="2400" dirty="0">
                <a:solidFill>
                  <a:schemeClr val="tx1">
                    <a:lumMod val="75000"/>
                    <a:lumOff val="25000"/>
                  </a:schemeClr>
                </a:solidFill>
                <a:latin typeface="Bookman Old Style" panose="02050604050505020204" pitchFamily="18" charset="0"/>
              </a:rPr>
              <a:t>tabletterie,</a:t>
            </a:r>
          </a:p>
          <a:p>
            <a:pPr algn="ctr"/>
            <a:r>
              <a:rPr lang="fr-FR" sz="2400" dirty="0">
                <a:solidFill>
                  <a:schemeClr val="tx1">
                    <a:lumMod val="75000"/>
                    <a:lumOff val="25000"/>
                  </a:schemeClr>
                </a:solidFill>
                <a:latin typeface="Bookman Old Style" panose="02050604050505020204" pitchFamily="18" charset="0"/>
              </a:rPr>
              <a:t> </a:t>
            </a:r>
            <a:r>
              <a:rPr lang="fr-FR" sz="2400" dirty="0">
                <a:solidFill>
                  <a:schemeClr val="tx1">
                    <a:lumMod val="75000"/>
                    <a:lumOff val="25000"/>
                  </a:schemeClr>
                </a:solidFill>
                <a:latin typeface="Bookman Old Style" panose="02050604050505020204" pitchFamily="18" charset="0"/>
              </a:rPr>
              <a:t>injection plastique et décoration </a:t>
            </a:r>
          </a:p>
        </p:txBody>
      </p:sp>
      <p:pic>
        <p:nvPicPr>
          <p:cNvPr id="7174" name="Picture 6" descr="Résultat de recherche d'images pour &quot;FORMAPLAS&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197" b="13801"/>
          <a:stretch/>
        </p:blipFill>
        <p:spPr bwMode="auto">
          <a:xfrm>
            <a:off x="403020" y="3246608"/>
            <a:ext cx="176568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ésultat de recherche d'images pour &quot;Thermoformage, tabletterie,  injection plastique et décoration&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501" b="8586"/>
          <a:stretch/>
        </p:blipFill>
        <p:spPr bwMode="auto">
          <a:xfrm>
            <a:off x="6969644" y="3488795"/>
            <a:ext cx="1468755" cy="77059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ésultat de recherche d'images pour &quot;FTE&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458" y="4823649"/>
            <a:ext cx="1331727" cy="13317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85862" y="5074014"/>
            <a:ext cx="1121141" cy="276999"/>
          </a:xfrm>
          <a:prstGeom prst="rect">
            <a:avLst/>
          </a:prstGeom>
        </p:spPr>
        <p:txBody>
          <a:bodyPr wrap="none">
            <a:spAutoFit/>
          </a:bodyPr>
          <a:lstStyle/>
          <a:p>
            <a:r>
              <a:rPr lang="fr-FR" sz="1200" b="1" dirty="0">
                <a:latin typeface="Arial" panose="020B0604020202020204" pitchFamily="34" charset="0"/>
              </a:rPr>
              <a:t>EPAU-NOVA </a:t>
            </a:r>
            <a:endParaRPr lang="fr-FR" sz="1200" dirty="0"/>
          </a:p>
        </p:txBody>
      </p:sp>
      <p:sp>
        <p:nvSpPr>
          <p:cNvPr id="27" name="Rectangle 26"/>
          <p:cNvSpPr/>
          <p:nvPr/>
        </p:nvSpPr>
        <p:spPr>
          <a:xfrm>
            <a:off x="2805236" y="4784750"/>
            <a:ext cx="3905990" cy="1200329"/>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Confection </a:t>
            </a:r>
            <a:r>
              <a:rPr lang="fr-FR" sz="2400" dirty="0">
                <a:solidFill>
                  <a:schemeClr val="tx1">
                    <a:lumMod val="75000"/>
                    <a:lumOff val="25000"/>
                  </a:schemeClr>
                </a:solidFill>
                <a:latin typeface="Bookman Old Style" panose="02050604050505020204" pitchFamily="18" charset="0"/>
              </a:rPr>
              <a:t>des épaulettes, accessoires lingerie et textile</a:t>
            </a:r>
          </a:p>
        </p:txBody>
      </p:sp>
      <p:pic>
        <p:nvPicPr>
          <p:cNvPr id="7180" name="Picture 12" descr="Résultat de recherche d'images pour &quot;confection des épaulettes, accessoires lingerie et textile&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9460" y="4875011"/>
            <a:ext cx="1328939" cy="1019806"/>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
          <p:cNvPicPr/>
          <p:nvPr/>
        </p:nvPicPr>
        <p:blipFill>
          <a:blip r:embed="rId8">
            <a:extLst>
              <a:ext uri="{28A0092B-C50C-407E-A947-70E740481C1C}">
                <a14:useLocalDpi xmlns:a14="http://schemas.microsoft.com/office/drawing/2010/main" val="0"/>
              </a:ext>
            </a:extLst>
          </a:blip>
          <a:srcRect/>
          <a:stretch>
            <a:fillRect/>
          </a:stretch>
        </p:blipFill>
        <p:spPr bwMode="auto">
          <a:xfrm>
            <a:off x="326820" y="2059349"/>
            <a:ext cx="1918084" cy="943786"/>
          </a:xfrm>
          <a:prstGeom prst="rect">
            <a:avLst/>
          </a:prstGeom>
          <a:noFill/>
        </p:spPr>
      </p:pic>
      <p:sp>
        <p:nvSpPr>
          <p:cNvPr id="21" name="Rectangle 20"/>
          <p:cNvSpPr/>
          <p:nvPr/>
        </p:nvSpPr>
        <p:spPr>
          <a:xfrm>
            <a:off x="3102568" y="1012414"/>
            <a:ext cx="2537138" cy="830997"/>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Tôlerie industrielle </a:t>
            </a:r>
            <a:endParaRPr lang="fr-FR" sz="2400" dirty="0">
              <a:solidFill>
                <a:schemeClr val="tx1">
                  <a:lumMod val="75000"/>
                  <a:lumOff val="25000"/>
                </a:schemeClr>
              </a:solidFill>
              <a:latin typeface="Bookman Old Style" panose="02050604050505020204" pitchFamily="18" charset="0"/>
            </a:endParaRPr>
          </a:p>
        </p:txBody>
      </p:sp>
      <p:pic>
        <p:nvPicPr>
          <p:cNvPr id="23" name="Picture 22"/>
          <p:cNvPicPr>
            <a:picLocks noChangeAspect="1"/>
          </p:cNvPicPr>
          <p:nvPr/>
        </p:nvPicPr>
        <p:blipFill rotWithShape="1">
          <a:blip r:embed="rId9"/>
          <a:srcRect l="50727" t="13260" r="21826" b="13429"/>
          <a:stretch/>
        </p:blipFill>
        <p:spPr>
          <a:xfrm>
            <a:off x="6777160" y="932257"/>
            <a:ext cx="1516834" cy="1165575"/>
          </a:xfrm>
          <a:prstGeom prst="rect">
            <a:avLst/>
          </a:prstGeom>
        </p:spPr>
      </p:pic>
      <p:pic>
        <p:nvPicPr>
          <p:cNvPr id="25" name="Picture 14" descr="Résultat de recherche d'images pour &quot;moderne metal monastir&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666" y="1083582"/>
            <a:ext cx="2053593" cy="7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77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19</a:t>
            </a:r>
            <a:endParaRPr lang="fr-FR" dirty="0"/>
          </a:p>
        </p:txBody>
      </p:sp>
      <p:sp>
        <p:nvSpPr>
          <p:cNvPr id="3" name="ZoneTexte 2"/>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sp>
        <p:nvSpPr>
          <p:cNvPr id="11" name="ZoneTexte 10"/>
          <p:cNvSpPr txBox="1"/>
          <p:nvPr/>
        </p:nvSpPr>
        <p:spPr>
          <a:xfrm>
            <a:off x="3106724" y="2566168"/>
            <a:ext cx="3409215" cy="830997"/>
          </a:xfrm>
          <a:prstGeom prst="rect">
            <a:avLst/>
          </a:prstGeom>
          <a:noFill/>
        </p:spPr>
        <p:txBody>
          <a:bodyPr wrap="square" rtlCol="0">
            <a:spAutoFit/>
          </a:bodyPr>
          <a:lstStyle>
            <a:defPPr>
              <a:defRPr lang="fr-FR"/>
            </a:defPPr>
            <a:lvl1pPr algn="ctr">
              <a:defRPr sz="2400">
                <a:solidFill>
                  <a:schemeClr val="tx1">
                    <a:lumMod val="75000"/>
                    <a:lumOff val="25000"/>
                  </a:schemeClr>
                </a:solidFill>
                <a:latin typeface="Bookman Old Style" panose="02050604050505020204" pitchFamily="18" charset="0"/>
              </a:defRPr>
            </a:lvl1pPr>
          </a:lstStyle>
          <a:p>
            <a:r>
              <a:rPr lang="fr-FR" dirty="0"/>
              <a:t>Confection        </a:t>
            </a:r>
          </a:p>
          <a:p>
            <a:r>
              <a:rPr lang="fr-FR" dirty="0"/>
              <a:t>Mode</a:t>
            </a:r>
            <a:endParaRPr lang="fr-FR" dirty="0"/>
          </a:p>
        </p:txBody>
      </p:sp>
      <p:sp>
        <p:nvSpPr>
          <p:cNvPr id="36" name="ZoneTexte 35"/>
          <p:cNvSpPr txBox="1"/>
          <p:nvPr/>
        </p:nvSpPr>
        <p:spPr>
          <a:xfrm>
            <a:off x="3565147" y="3827383"/>
            <a:ext cx="2903003" cy="461665"/>
          </a:xfrm>
          <a:prstGeom prst="rect">
            <a:avLst/>
          </a:prstGeom>
          <a:noFill/>
        </p:spPr>
        <p:txBody>
          <a:bodyPr wrap="square" rtlCol="0">
            <a:spAutoFit/>
          </a:bodyPr>
          <a:lstStyle>
            <a:defPPr>
              <a:defRPr lang="fr-FR"/>
            </a:defPPr>
            <a:lvl1pPr algn="ctr">
              <a:defRPr sz="2400">
                <a:solidFill>
                  <a:schemeClr val="tx1">
                    <a:lumMod val="75000"/>
                    <a:lumOff val="25000"/>
                  </a:schemeClr>
                </a:solidFill>
                <a:latin typeface="Bookman Old Style" panose="02050604050505020204" pitchFamily="18" charset="0"/>
              </a:defRPr>
            </a:lvl1pPr>
          </a:lstStyle>
          <a:p>
            <a:r>
              <a:rPr lang="fr-FR" dirty="0" err="1"/>
              <a:t>Cosmétho</a:t>
            </a:r>
            <a:r>
              <a:rPr lang="fr-FR" dirty="0"/>
              <a:t>-textile</a:t>
            </a:r>
          </a:p>
        </p:txBody>
      </p:sp>
      <p:pic>
        <p:nvPicPr>
          <p:cNvPr id="16" name="Picture 7" descr="Résultat de recherche d'images pour &quot;Enfave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67" y="2408982"/>
            <a:ext cx="1707556" cy="9726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6-detai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48073" y="2606178"/>
            <a:ext cx="1504790" cy="10816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id:image001.jpg@01CBC6A9.96758D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16" y="3722172"/>
            <a:ext cx="1707556" cy="8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Résultat de recherche d'images pour &quot;lytes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637" y="3887130"/>
            <a:ext cx="2219662" cy="803835"/>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35"/>
          <p:cNvSpPr txBox="1"/>
          <p:nvPr/>
        </p:nvSpPr>
        <p:spPr>
          <a:xfrm>
            <a:off x="3850756" y="5168315"/>
            <a:ext cx="1872916" cy="461665"/>
          </a:xfrm>
          <a:prstGeom prst="rect">
            <a:avLst/>
          </a:prstGeom>
          <a:noFill/>
        </p:spPr>
        <p:txBody>
          <a:bodyPr wrap="square" rtlCol="0">
            <a:spAutoFit/>
          </a:bodyPr>
          <a:lstStyle>
            <a:defPPr>
              <a:defRPr lang="fr-FR"/>
            </a:defPPr>
            <a:lvl1pPr algn="ctr">
              <a:defRPr sz="2400">
                <a:solidFill>
                  <a:schemeClr val="tx1">
                    <a:lumMod val="75000"/>
                    <a:lumOff val="25000"/>
                  </a:schemeClr>
                </a:solidFill>
                <a:latin typeface="Bookman Old Style" panose="02050604050505020204" pitchFamily="18" charset="0"/>
              </a:defRPr>
            </a:lvl1pPr>
          </a:lstStyle>
          <a:p>
            <a:r>
              <a:rPr lang="fr-FR" dirty="0"/>
              <a:t>Câblage</a:t>
            </a:r>
            <a:endParaRPr lang="fr-FR" dirty="0"/>
          </a:p>
        </p:txBody>
      </p:sp>
      <p:pic>
        <p:nvPicPr>
          <p:cNvPr id="22" name="Picture 21"/>
          <p:cNvPicPr/>
          <p:nvPr/>
        </p:nvPicPr>
        <p:blipFill>
          <a:blip r:embed="rId6">
            <a:extLst>
              <a:ext uri="{28A0092B-C50C-407E-A947-70E740481C1C}">
                <a14:useLocalDpi xmlns:a14="http://schemas.microsoft.com/office/drawing/2010/main" val="0"/>
              </a:ext>
            </a:extLst>
          </a:blip>
          <a:srcRect/>
          <a:stretch>
            <a:fillRect/>
          </a:stretch>
        </p:blipFill>
        <p:spPr bwMode="auto">
          <a:xfrm>
            <a:off x="765059" y="4952872"/>
            <a:ext cx="1460870" cy="892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AutoShape 2" descr="Résultat de recherche d'images pour &quot;psz cabla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psz cablag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Picture 5"/>
          <p:cNvPicPr>
            <a:picLocks noChangeAspect="1"/>
          </p:cNvPicPr>
          <p:nvPr/>
        </p:nvPicPr>
        <p:blipFill>
          <a:blip r:embed="rId7"/>
          <a:stretch>
            <a:fillRect/>
          </a:stretch>
        </p:blipFill>
        <p:spPr>
          <a:xfrm>
            <a:off x="7554561" y="4826517"/>
            <a:ext cx="1092157" cy="1092157"/>
          </a:xfrm>
          <a:prstGeom prst="rect">
            <a:avLst/>
          </a:prstGeom>
        </p:spPr>
      </p:pic>
      <p:sp>
        <p:nvSpPr>
          <p:cNvPr id="15" name="ZoneTexte 71"/>
          <p:cNvSpPr txBox="1"/>
          <p:nvPr/>
        </p:nvSpPr>
        <p:spPr>
          <a:xfrm>
            <a:off x="3004863" y="1507670"/>
            <a:ext cx="3564701" cy="461665"/>
          </a:xfrm>
          <a:prstGeom prst="rect">
            <a:avLst/>
          </a:prstGeom>
          <a:noFill/>
        </p:spPr>
        <p:txBody>
          <a:bodyPr wrap="square" rtlCol="0">
            <a:spAutoFit/>
          </a:bodyPr>
          <a:lstStyle>
            <a:defPPr>
              <a:defRPr lang="fr-FR"/>
            </a:defPPr>
            <a:lvl1pPr algn="ctr">
              <a:defRPr sz="2400">
                <a:solidFill>
                  <a:schemeClr val="tx1">
                    <a:lumMod val="75000"/>
                    <a:lumOff val="25000"/>
                  </a:schemeClr>
                </a:solidFill>
                <a:latin typeface="Bookman Old Style" panose="02050604050505020204" pitchFamily="18" charset="0"/>
              </a:defRPr>
            </a:lvl1pPr>
          </a:lstStyle>
          <a:p>
            <a:r>
              <a:rPr lang="fr-FR" dirty="0"/>
              <a:t>Confection-Services</a:t>
            </a:r>
          </a:p>
        </p:txBody>
      </p:sp>
      <p:pic>
        <p:nvPicPr>
          <p:cNvPr id="18" name="Picture 4" descr="Résultat de recherche d'images pour &quot;TEXPR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119" y="1292865"/>
            <a:ext cx="1697939" cy="6764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stretch>
            <a:fillRect/>
          </a:stretch>
        </p:blipFill>
        <p:spPr>
          <a:xfrm>
            <a:off x="7229569" y="1373635"/>
            <a:ext cx="1741798" cy="953579"/>
          </a:xfrm>
          <a:prstGeom prst="rect">
            <a:avLst/>
          </a:prstGeom>
        </p:spPr>
      </p:pic>
    </p:spTree>
    <p:extLst>
      <p:ext uri="{BB962C8B-B14F-4D97-AF65-F5344CB8AC3E}">
        <p14:creationId xmlns:p14="http://schemas.microsoft.com/office/powerpoint/2010/main" val="79160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5459" y="174811"/>
            <a:ext cx="4397188" cy="923330"/>
          </a:xfrm>
          <a:prstGeom prst="rect">
            <a:avLst/>
          </a:prstGeom>
          <a:noFill/>
        </p:spPr>
        <p:txBody>
          <a:bodyPr wrap="square" rtlCol="0">
            <a:spAutoFit/>
          </a:bodyPr>
          <a:lstStyle/>
          <a:p>
            <a:r>
              <a:rPr lang="fr-FR" sz="54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Nos Produits</a:t>
            </a:r>
            <a:endPar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Espace réservé du numéro de diapositive 2"/>
          <p:cNvSpPr>
            <a:spLocks noGrp="1"/>
          </p:cNvSpPr>
          <p:nvPr>
            <p:ph type="sldNum" sz="quarter" idx="12"/>
          </p:nvPr>
        </p:nvSpPr>
        <p:spPr/>
        <p:txBody>
          <a:bodyPr/>
          <a:lstStyle/>
          <a:p>
            <a:r>
              <a:rPr lang="fr-FR" dirty="0">
                <a:solidFill>
                  <a:schemeClr val="bg1"/>
                </a:solidFill>
              </a:rPr>
              <a:t>1</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58" y="1291586"/>
            <a:ext cx="5388689" cy="3593582"/>
          </a:xfrm>
          <a:prstGeom prst="rect">
            <a:avLst/>
          </a:prstGeom>
          <a:ln w="38100">
            <a:solidFill>
              <a:schemeClr val="accent2"/>
            </a:solidFill>
          </a:ln>
        </p:spPr>
      </p:pic>
      <p:sp>
        <p:nvSpPr>
          <p:cNvPr id="6" name="Rectangle 5"/>
          <p:cNvSpPr/>
          <p:nvPr/>
        </p:nvSpPr>
        <p:spPr>
          <a:xfrm flipV="1">
            <a:off x="6543573" y="848178"/>
            <a:ext cx="141958" cy="404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flipV="1">
            <a:off x="6543568" y="1784497"/>
            <a:ext cx="141963" cy="404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6543570" y="1335038"/>
            <a:ext cx="141961" cy="40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flipV="1">
            <a:off x="6543568" y="2271357"/>
            <a:ext cx="141962" cy="40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flipV="1">
            <a:off x="6543568" y="2761780"/>
            <a:ext cx="141962" cy="404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flipV="1">
            <a:off x="6550890" y="3758943"/>
            <a:ext cx="148990" cy="404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flipV="1">
            <a:off x="6554405" y="4280814"/>
            <a:ext cx="141961" cy="40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826956" y="851185"/>
            <a:ext cx="1685590" cy="400110"/>
          </a:xfrm>
          <a:prstGeom prst="rect">
            <a:avLst/>
          </a:prstGeom>
          <a:noFill/>
        </p:spPr>
        <p:txBody>
          <a:bodyPr wrap="none" rtlCol="0">
            <a:spAutoFit/>
          </a:bodyPr>
          <a:lstStyle/>
          <a:p>
            <a:r>
              <a:rPr lang="fr-FR" sz="2000" dirty="0" smtClean="0">
                <a:solidFill>
                  <a:schemeClr val="tx1">
                    <a:lumMod val="75000"/>
                    <a:lumOff val="25000"/>
                  </a:schemeClr>
                </a:solidFill>
                <a:latin typeface="Myriad Pro" panose="020B0503030403020204" pitchFamily="34" charset="0"/>
              </a:rPr>
              <a:t> Mise à niveau</a:t>
            </a:r>
            <a:endParaRPr lang="fr-FR" sz="2000" dirty="0">
              <a:solidFill>
                <a:schemeClr val="tx1">
                  <a:lumMod val="75000"/>
                  <a:lumOff val="25000"/>
                </a:schemeClr>
              </a:solidFill>
              <a:latin typeface="Myriad Pro" panose="020B0503030403020204" pitchFamily="34" charset="0"/>
            </a:endParaRPr>
          </a:p>
        </p:txBody>
      </p:sp>
      <p:sp>
        <p:nvSpPr>
          <p:cNvPr id="15" name="ZoneTexte 14"/>
          <p:cNvSpPr txBox="1"/>
          <p:nvPr/>
        </p:nvSpPr>
        <p:spPr>
          <a:xfrm>
            <a:off x="6736977" y="1299884"/>
            <a:ext cx="1966308" cy="400110"/>
          </a:xfrm>
          <a:prstGeom prst="rect">
            <a:avLst/>
          </a:prstGeom>
          <a:noFill/>
        </p:spPr>
        <p:txBody>
          <a:bodyPr wrap="none" rtlCol="0">
            <a:spAutoFit/>
          </a:bodyPr>
          <a:lstStyle/>
          <a:p>
            <a:r>
              <a:rPr lang="fr-FR" sz="2000" dirty="0" smtClean="0">
                <a:solidFill>
                  <a:schemeClr val="tx1">
                    <a:lumMod val="75000"/>
                    <a:lumOff val="25000"/>
                  </a:schemeClr>
                </a:solidFill>
                <a:latin typeface="Myriad Pro" panose="020B0503030403020204" pitchFamily="34" charset="0"/>
              </a:rPr>
              <a:t> Certification ISO</a:t>
            </a:r>
            <a:endParaRPr lang="fr-FR" sz="2000" dirty="0">
              <a:solidFill>
                <a:schemeClr val="tx1">
                  <a:lumMod val="75000"/>
                  <a:lumOff val="25000"/>
                </a:schemeClr>
              </a:solidFill>
              <a:latin typeface="Myriad Pro" panose="020B0503030403020204" pitchFamily="34" charset="0"/>
            </a:endParaRPr>
          </a:p>
        </p:txBody>
      </p:sp>
      <p:sp>
        <p:nvSpPr>
          <p:cNvPr id="16" name="ZoneTexte 15"/>
          <p:cNvSpPr txBox="1"/>
          <p:nvPr/>
        </p:nvSpPr>
        <p:spPr>
          <a:xfrm>
            <a:off x="295836" y="5109883"/>
            <a:ext cx="11126670" cy="923330"/>
          </a:xfrm>
          <a:prstGeom prst="rect">
            <a:avLst/>
          </a:prstGeom>
          <a:noFill/>
        </p:spPr>
        <p:txBody>
          <a:bodyPr wrap="square" rtlCol="0">
            <a:spAutoFit/>
          </a:bodyPr>
          <a:lstStyle/>
          <a:p>
            <a:pPr algn="just"/>
            <a:r>
              <a:rPr lang="fr-FR" dirty="0" smtClean="0">
                <a:solidFill>
                  <a:schemeClr val="tx1">
                    <a:lumMod val="75000"/>
                    <a:lumOff val="25000"/>
                  </a:schemeClr>
                </a:solidFill>
              </a:rPr>
              <a:t>Pour chacune de nos  activités, </a:t>
            </a:r>
            <a:r>
              <a:rPr lang="fr-FR" b="1" dirty="0" smtClean="0">
                <a:solidFill>
                  <a:schemeClr val="tx1">
                    <a:lumMod val="75000"/>
                    <a:lumOff val="25000"/>
                  </a:schemeClr>
                </a:solidFill>
              </a:rPr>
              <a:t>la société SAC Consulting </a:t>
            </a:r>
            <a:r>
              <a:rPr lang="fr-FR" dirty="0" smtClean="0">
                <a:solidFill>
                  <a:schemeClr val="tx1">
                    <a:lumMod val="75000"/>
                    <a:lumOff val="25000"/>
                  </a:schemeClr>
                </a:solidFill>
              </a:rPr>
              <a:t>s'appuie sur les compétences de Consultants expérimentés et des méthodologies approuvées et adaptées. Sa culture s’inscrit dans un esprit de rigueur, de réactivité et de disponibilité, avec comme objectif :  </a:t>
            </a:r>
            <a:r>
              <a:rPr lang="fr-FR" b="1" dirty="0" smtClean="0">
                <a:solidFill>
                  <a:schemeClr val="tx1">
                    <a:lumMod val="75000"/>
                    <a:lumOff val="25000"/>
                  </a:schemeClr>
                </a:solidFill>
              </a:rPr>
              <a:t>La meilleure satisfaction de chacun de nos clients.</a:t>
            </a:r>
            <a:endParaRPr lang="fr-FR" b="1" dirty="0">
              <a:solidFill>
                <a:schemeClr val="tx1">
                  <a:lumMod val="75000"/>
                  <a:lumOff val="25000"/>
                </a:schemeClr>
              </a:solidFill>
            </a:endParaRPr>
          </a:p>
        </p:txBody>
      </p:sp>
      <p:sp>
        <p:nvSpPr>
          <p:cNvPr id="17" name="ZoneTexte 16"/>
          <p:cNvSpPr txBox="1"/>
          <p:nvPr/>
        </p:nvSpPr>
        <p:spPr>
          <a:xfrm>
            <a:off x="6867297" y="1748583"/>
            <a:ext cx="1571328" cy="400110"/>
          </a:xfrm>
          <a:prstGeom prst="rect">
            <a:avLst/>
          </a:prstGeom>
          <a:noFill/>
        </p:spPr>
        <p:txBody>
          <a:bodyPr wrap="none" rtlCol="0">
            <a:spAutoFit/>
          </a:bodyPr>
          <a:lstStyle/>
          <a:p>
            <a:r>
              <a:rPr lang="fr-FR" sz="2000" dirty="0" smtClean="0">
                <a:solidFill>
                  <a:schemeClr val="tx1">
                    <a:lumMod val="75000"/>
                    <a:lumOff val="25000"/>
                  </a:schemeClr>
                </a:solidFill>
                <a:latin typeface="Myriad Pro" panose="020B0503030403020204" pitchFamily="34" charset="0"/>
              </a:rPr>
              <a:t>Recrutement</a:t>
            </a:r>
          </a:p>
        </p:txBody>
      </p:sp>
      <p:sp>
        <p:nvSpPr>
          <p:cNvPr id="18" name="ZoneTexte 17"/>
          <p:cNvSpPr txBox="1"/>
          <p:nvPr/>
        </p:nvSpPr>
        <p:spPr>
          <a:xfrm>
            <a:off x="6867297" y="2251996"/>
            <a:ext cx="1571328" cy="400110"/>
          </a:xfrm>
          <a:prstGeom prst="rect">
            <a:avLst/>
          </a:prstGeom>
          <a:noFill/>
        </p:spPr>
        <p:txBody>
          <a:bodyPr wrap="none" rtlCol="0">
            <a:spAutoFit/>
          </a:bodyPr>
          <a:lstStyle/>
          <a:p>
            <a:r>
              <a:rPr lang="fr-FR" sz="2000" dirty="0" smtClean="0">
                <a:solidFill>
                  <a:schemeClr val="tx1">
                    <a:lumMod val="75000"/>
                    <a:lumOff val="25000"/>
                  </a:schemeClr>
                </a:solidFill>
                <a:latin typeface="Myriad Pro" panose="020B0503030403020204" pitchFamily="34" charset="0"/>
              </a:rPr>
              <a:t>Audit qualité</a:t>
            </a:r>
          </a:p>
        </p:txBody>
      </p:sp>
      <p:sp>
        <p:nvSpPr>
          <p:cNvPr id="19" name="ZoneTexte 18"/>
          <p:cNvSpPr txBox="1"/>
          <p:nvPr/>
        </p:nvSpPr>
        <p:spPr>
          <a:xfrm>
            <a:off x="6826956" y="3252295"/>
            <a:ext cx="4955267" cy="338554"/>
          </a:xfrm>
          <a:prstGeom prst="rect">
            <a:avLst/>
          </a:prstGeom>
          <a:noFill/>
        </p:spPr>
        <p:txBody>
          <a:bodyPr wrap="none" rtlCol="0">
            <a:spAutoFit/>
          </a:bodyPr>
          <a:lstStyle/>
          <a:p>
            <a:r>
              <a:rPr lang="fr-FR" sz="1600" dirty="0" smtClean="0">
                <a:solidFill>
                  <a:schemeClr val="tx1">
                    <a:lumMod val="75000"/>
                    <a:lumOff val="25000"/>
                  </a:schemeClr>
                </a:solidFill>
                <a:latin typeface="Myriad Pro" panose="020B0503030403020204" pitchFamily="34" charset="0"/>
              </a:rPr>
              <a:t>Formation et assistance en matière de sécurité au travail</a:t>
            </a:r>
          </a:p>
        </p:txBody>
      </p:sp>
      <p:sp>
        <p:nvSpPr>
          <p:cNvPr id="20" name="ZoneTexte 19"/>
          <p:cNvSpPr txBox="1"/>
          <p:nvPr/>
        </p:nvSpPr>
        <p:spPr>
          <a:xfrm>
            <a:off x="6826956" y="4629177"/>
            <a:ext cx="2540504" cy="400110"/>
          </a:xfrm>
          <a:prstGeom prst="rect">
            <a:avLst/>
          </a:prstGeom>
          <a:noFill/>
        </p:spPr>
        <p:txBody>
          <a:bodyPr wrap="none" rtlCol="0">
            <a:spAutoFit/>
          </a:bodyPr>
          <a:lstStyle/>
          <a:p>
            <a:r>
              <a:rPr lang="fr-FR" sz="2000" dirty="0" smtClean="0">
                <a:solidFill>
                  <a:schemeClr val="tx1">
                    <a:lumMod val="75000"/>
                    <a:lumOff val="25000"/>
                  </a:schemeClr>
                </a:solidFill>
                <a:latin typeface="Myriad Pro" panose="020B0503030403020204" pitchFamily="34" charset="0"/>
              </a:rPr>
              <a:t>Certification </a:t>
            </a:r>
            <a:r>
              <a:rPr lang="fr-FR" sz="2000" dirty="0" err="1" smtClean="0">
                <a:solidFill>
                  <a:schemeClr val="tx1">
                    <a:lumMod val="75000"/>
                    <a:lumOff val="25000"/>
                  </a:schemeClr>
                </a:solidFill>
                <a:latin typeface="Myriad Pro" panose="020B0503030403020204" pitchFamily="34" charset="0"/>
              </a:rPr>
              <a:t>Oeko</a:t>
            </a:r>
            <a:r>
              <a:rPr lang="fr-FR" sz="2000" dirty="0" smtClean="0">
                <a:solidFill>
                  <a:schemeClr val="tx1">
                    <a:lumMod val="75000"/>
                    <a:lumOff val="25000"/>
                  </a:schemeClr>
                </a:solidFill>
                <a:latin typeface="Myriad Pro" panose="020B0503030403020204" pitchFamily="34" charset="0"/>
              </a:rPr>
              <a:t>-Tex</a:t>
            </a:r>
          </a:p>
        </p:txBody>
      </p:sp>
      <p:sp>
        <p:nvSpPr>
          <p:cNvPr id="21" name="ZoneTexte 20"/>
          <p:cNvSpPr txBox="1"/>
          <p:nvPr/>
        </p:nvSpPr>
        <p:spPr>
          <a:xfrm>
            <a:off x="6867297" y="3685129"/>
            <a:ext cx="1163780" cy="400110"/>
          </a:xfrm>
          <a:prstGeom prst="rect">
            <a:avLst/>
          </a:prstGeom>
          <a:noFill/>
        </p:spPr>
        <p:txBody>
          <a:bodyPr wrap="none" rtlCol="0">
            <a:spAutoFit/>
          </a:bodyPr>
          <a:lstStyle/>
          <a:p>
            <a:r>
              <a:rPr lang="fr-FR" sz="2000" dirty="0" smtClean="0">
                <a:solidFill>
                  <a:schemeClr val="tx1">
                    <a:lumMod val="75000"/>
                    <a:lumOff val="25000"/>
                  </a:schemeClr>
                </a:solidFill>
                <a:latin typeface="Myriad Pro" panose="020B0503030403020204" pitchFamily="34" charset="0"/>
              </a:rPr>
              <a:t>Logiciels </a:t>
            </a:r>
          </a:p>
        </p:txBody>
      </p:sp>
      <p:sp>
        <p:nvSpPr>
          <p:cNvPr id="22" name="ZoneTexte 21"/>
          <p:cNvSpPr txBox="1"/>
          <p:nvPr/>
        </p:nvSpPr>
        <p:spPr>
          <a:xfrm>
            <a:off x="6867297" y="4204407"/>
            <a:ext cx="3881512" cy="400110"/>
          </a:xfrm>
          <a:prstGeom prst="rect">
            <a:avLst/>
          </a:prstGeom>
          <a:noFill/>
        </p:spPr>
        <p:txBody>
          <a:bodyPr wrap="none" rtlCol="0">
            <a:spAutoFit/>
          </a:bodyPr>
          <a:lstStyle/>
          <a:p>
            <a:r>
              <a:rPr lang="fr-FR" sz="2000" dirty="0" smtClean="0">
                <a:solidFill>
                  <a:schemeClr val="tx1">
                    <a:lumMod val="75000"/>
                    <a:lumOff val="25000"/>
                  </a:schemeClr>
                </a:solidFill>
                <a:latin typeface="Myriad Pro" panose="020B0503030403020204" pitchFamily="34" charset="0"/>
              </a:rPr>
              <a:t>Formation et assistance technique</a:t>
            </a:r>
          </a:p>
        </p:txBody>
      </p:sp>
      <p:sp>
        <p:nvSpPr>
          <p:cNvPr id="23" name="ZoneTexte 22"/>
          <p:cNvSpPr txBox="1"/>
          <p:nvPr/>
        </p:nvSpPr>
        <p:spPr>
          <a:xfrm>
            <a:off x="6867297" y="2733680"/>
            <a:ext cx="2249847" cy="400110"/>
          </a:xfrm>
          <a:prstGeom prst="rect">
            <a:avLst/>
          </a:prstGeom>
          <a:noFill/>
        </p:spPr>
        <p:txBody>
          <a:bodyPr wrap="none" rtlCol="0">
            <a:spAutoFit/>
          </a:bodyPr>
          <a:lstStyle/>
          <a:p>
            <a:r>
              <a:rPr lang="fr-FR" sz="2000" dirty="0" smtClean="0">
                <a:solidFill>
                  <a:schemeClr val="tx1">
                    <a:lumMod val="75000"/>
                    <a:lumOff val="25000"/>
                  </a:schemeClr>
                </a:solidFill>
                <a:latin typeface="Myriad Pro" panose="020B0503030403020204" pitchFamily="34" charset="0"/>
              </a:rPr>
              <a:t>LEAN Management</a:t>
            </a:r>
          </a:p>
        </p:txBody>
      </p:sp>
      <p:sp>
        <p:nvSpPr>
          <p:cNvPr id="24" name="Rectangle 23"/>
          <p:cNvSpPr/>
          <p:nvPr/>
        </p:nvSpPr>
        <p:spPr>
          <a:xfrm flipV="1">
            <a:off x="6554406" y="3252203"/>
            <a:ext cx="141961" cy="40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flipV="1">
            <a:off x="6559215" y="4744927"/>
            <a:ext cx="148990" cy="404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6761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fill="hold"/>
                                        <p:tgtEl>
                                          <p:spTgt spid="22"/>
                                        </p:tgtEl>
                                        <p:attrNameLst>
                                          <p:attrName>ppt_x</p:attrName>
                                        </p:attrNameLst>
                                      </p:cBhvr>
                                      <p:tavLst>
                                        <p:tav tm="0">
                                          <p:val>
                                            <p:strVal val="#ppt_x"/>
                                          </p:val>
                                        </p:tav>
                                        <p:tav tm="100000">
                                          <p:val>
                                            <p:strVal val="#ppt_x"/>
                                          </p:val>
                                        </p:tav>
                                      </p:tavLst>
                                    </p:anim>
                                    <p:anim calcmode="lin" valueType="num">
                                      <p:cBhvr additive="base">
                                        <p:cTn id="83" dur="500" fill="hold"/>
                                        <p:tgtEl>
                                          <p:spTgt spid="2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ppt_x"/>
                                          </p:val>
                                        </p:tav>
                                        <p:tav tm="100000">
                                          <p:val>
                                            <p:strVal val="#ppt_x"/>
                                          </p:val>
                                        </p:tav>
                                      </p:tavLst>
                                    </p:anim>
                                    <p:anim calcmode="lin" valueType="num">
                                      <p:cBhvr additive="base">
                                        <p:cTn id="8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21</a:t>
            </a:r>
            <a:endParaRPr lang="fr-FR" dirty="0"/>
          </a:p>
        </p:txBody>
      </p:sp>
      <p:sp>
        <p:nvSpPr>
          <p:cNvPr id="9" name="ZoneTexte 8"/>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sp>
        <p:nvSpPr>
          <p:cNvPr id="59" name="ZoneTexte 58"/>
          <p:cNvSpPr txBox="1"/>
          <p:nvPr/>
        </p:nvSpPr>
        <p:spPr>
          <a:xfrm>
            <a:off x="2932870" y="2004986"/>
            <a:ext cx="3340156" cy="1569660"/>
          </a:xfrm>
          <a:prstGeom prst="rect">
            <a:avLst/>
          </a:prstGeom>
          <a:noFill/>
        </p:spPr>
        <p:txBody>
          <a:bodyPr wrap="square" rtlCol="0">
            <a:spAutoFit/>
          </a:bodyPr>
          <a:lstStyle/>
          <a:p>
            <a:pPr algn="ctr"/>
            <a:r>
              <a:rPr lang="fr-FR" sz="2400" dirty="0" smtClean="0">
                <a:solidFill>
                  <a:schemeClr val="tx1">
                    <a:lumMod val="75000"/>
                    <a:lumOff val="25000"/>
                  </a:schemeClr>
                </a:solidFill>
                <a:latin typeface="Bookman Old Style" panose="02050604050505020204" pitchFamily="18" charset="0"/>
              </a:rPr>
              <a:t>Fabrique </a:t>
            </a:r>
            <a:r>
              <a:rPr lang="fr-FR" sz="2400" dirty="0">
                <a:solidFill>
                  <a:schemeClr val="tx1">
                    <a:lumMod val="75000"/>
                    <a:lumOff val="25000"/>
                  </a:schemeClr>
                </a:solidFill>
                <a:latin typeface="Bookman Old Style" panose="02050604050505020204" pitchFamily="18" charset="0"/>
              </a:rPr>
              <a:t>des produits textiles à usage domestique et indus...</a:t>
            </a:r>
          </a:p>
        </p:txBody>
      </p:sp>
      <p:pic>
        <p:nvPicPr>
          <p:cNvPr id="2056" name="Picture 8" descr="Résultat de recherche d'images pour &quot;sartex&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4862" y="7609852"/>
            <a:ext cx="468086" cy="23404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logo et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3390450" y="1313522"/>
            <a:ext cx="1989647" cy="461665"/>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Confection  </a:t>
            </a:r>
            <a:endParaRPr lang="fr-FR" sz="2400" dirty="0">
              <a:solidFill>
                <a:schemeClr val="tx1">
                  <a:lumMod val="75000"/>
                  <a:lumOff val="25000"/>
                </a:schemeClr>
              </a:solidFill>
              <a:latin typeface="Bookman Old Style" panose="02050604050505020204" pitchFamily="18" charset="0"/>
            </a:endParaRPr>
          </a:p>
        </p:txBody>
      </p:sp>
      <p:sp>
        <p:nvSpPr>
          <p:cNvPr id="20" name="WordArt 5"/>
          <p:cNvSpPr>
            <a:spLocks noChangeArrowheads="1" noChangeShapeType="1" noTextEdit="1"/>
          </p:cNvSpPr>
          <p:nvPr/>
        </p:nvSpPr>
        <p:spPr bwMode="auto">
          <a:xfrm>
            <a:off x="366888" y="1384139"/>
            <a:ext cx="2524629" cy="391048"/>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lvl="1" algn="ctr">
              <a:defRPr/>
            </a:pPr>
            <a:r>
              <a:rPr lang="fr-FR" sz="20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CITGI</a:t>
            </a:r>
          </a:p>
        </p:txBody>
      </p:sp>
      <p:sp>
        <p:nvSpPr>
          <p:cNvPr id="21" name="Rectangle 20"/>
          <p:cNvSpPr/>
          <p:nvPr/>
        </p:nvSpPr>
        <p:spPr>
          <a:xfrm>
            <a:off x="3144823" y="3531401"/>
            <a:ext cx="3041065" cy="1569660"/>
          </a:xfrm>
          <a:prstGeom prst="rect">
            <a:avLst/>
          </a:prstGeom>
        </p:spPr>
        <p:txBody>
          <a:bodyPr wrap="square">
            <a:spAutoFit/>
          </a:bodyPr>
          <a:lstStyle/>
          <a:p>
            <a:pPr algn="ctr"/>
            <a:r>
              <a:rPr lang="fr-FR" sz="2400" dirty="0" smtClean="0">
                <a:solidFill>
                  <a:schemeClr val="bg2">
                    <a:lumMod val="25000"/>
                  </a:schemeClr>
                </a:solidFill>
                <a:latin typeface="Bookman Old Style" panose="02050604050505020204" pitchFamily="18" charset="0"/>
              </a:rPr>
              <a:t>Fabrication des plaques treilles Soudés, fil tréfilé, grillages</a:t>
            </a:r>
            <a:endParaRPr lang="fr-FR" sz="2400" dirty="0">
              <a:solidFill>
                <a:schemeClr val="bg2">
                  <a:lumMod val="25000"/>
                </a:schemeClr>
              </a:solidFill>
              <a:latin typeface="Bookman Old Style" panose="02050604050505020204" pitchFamily="18" charset="0"/>
            </a:endParaRPr>
          </a:p>
        </p:txBody>
      </p:sp>
      <p:pic>
        <p:nvPicPr>
          <p:cNvPr id="6148" name="Picture 4"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130" y="1278236"/>
            <a:ext cx="1985975" cy="7706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ésultat de recherche d'images pour &quot;fabrique des produits textiles à usage domestique et indu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871" y="2394827"/>
            <a:ext cx="1703259" cy="123221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ésultat de recherche d'images pour &quot;Les Industries Métaliques du Centr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31" y="3631605"/>
            <a:ext cx="2010724" cy="9525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
          <p:cNvPicPr/>
          <p:nvPr/>
        </p:nvPicPr>
        <p:blipFill>
          <a:blip r:embed="rId6"/>
          <a:srcRect/>
          <a:stretch>
            <a:fillRect/>
          </a:stretch>
        </p:blipFill>
        <p:spPr bwMode="auto">
          <a:xfrm>
            <a:off x="460375" y="2466429"/>
            <a:ext cx="1980198" cy="789359"/>
          </a:xfrm>
          <a:prstGeom prst="rect">
            <a:avLst/>
          </a:prstGeom>
          <a:noFill/>
          <a:ln w="9525">
            <a:noFill/>
            <a:miter lim="800000"/>
            <a:headEnd/>
            <a:tailEnd/>
          </a:ln>
        </p:spPr>
      </p:pic>
      <p:sp>
        <p:nvSpPr>
          <p:cNvPr id="19" name="ZoneTexte 24"/>
          <p:cNvSpPr txBox="1"/>
          <p:nvPr/>
        </p:nvSpPr>
        <p:spPr>
          <a:xfrm>
            <a:off x="2891517" y="5330860"/>
            <a:ext cx="3202668" cy="830997"/>
          </a:xfrm>
          <a:prstGeom prst="rect">
            <a:avLst/>
          </a:prstGeom>
        </p:spPr>
        <p:txBody>
          <a:bodyPr wrap="square">
            <a:spAutoFit/>
          </a:bodyPr>
          <a:lstStyle>
            <a:defPPr>
              <a:defRPr lang="fr-FR"/>
            </a:defPPr>
            <a:lvl1pPr algn="ctr">
              <a:defRPr sz="2400">
                <a:solidFill>
                  <a:schemeClr val="bg2">
                    <a:lumMod val="25000"/>
                  </a:schemeClr>
                </a:solidFill>
                <a:latin typeface="Bookman Old Style" panose="02050604050505020204" pitchFamily="18" charset="0"/>
              </a:defRPr>
            </a:lvl1pPr>
          </a:lstStyle>
          <a:p>
            <a:r>
              <a:rPr lang="fr-FR" dirty="0"/>
              <a:t>Confection des articles de sécurité </a:t>
            </a:r>
          </a:p>
        </p:txBody>
      </p:sp>
      <p:pic>
        <p:nvPicPr>
          <p:cNvPr id="24" name="Picture 10" descr="Résultat de recherche d'images pour &quot;apparel@work&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4412" y="5079811"/>
            <a:ext cx="1552179" cy="929158"/>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888" y="5460609"/>
            <a:ext cx="1838325" cy="571500"/>
          </a:xfrm>
          <a:prstGeom prst="rect">
            <a:avLst/>
          </a:prstGeom>
          <a:noFill/>
          <a:ln>
            <a:noFill/>
          </a:ln>
        </p:spPr>
      </p:pic>
      <p:grpSp>
        <p:nvGrpSpPr>
          <p:cNvPr id="4" name="Group 3"/>
          <p:cNvGrpSpPr/>
          <p:nvPr/>
        </p:nvGrpSpPr>
        <p:grpSpPr>
          <a:xfrm>
            <a:off x="6575308" y="3893980"/>
            <a:ext cx="1370386" cy="1069516"/>
            <a:chOff x="6741747" y="3903648"/>
            <a:chExt cx="1370386" cy="1069516"/>
          </a:xfrm>
        </p:grpSpPr>
        <p:pic>
          <p:nvPicPr>
            <p:cNvPr id="26" name="Image 10" descr="bobines tréfilé.jpg"/>
            <p:cNvPicPr/>
            <p:nvPr/>
          </p:nvPicPr>
          <p:blipFill>
            <a:blip r:embed="rId9" cstate="print"/>
            <a:stretch>
              <a:fillRect/>
            </a:stretch>
          </p:blipFill>
          <p:spPr>
            <a:xfrm>
              <a:off x="6741747" y="3903648"/>
              <a:ext cx="1370386" cy="609183"/>
            </a:xfrm>
            <a:prstGeom prst="rect">
              <a:avLst/>
            </a:prstGeom>
          </p:spPr>
        </p:pic>
        <p:pic>
          <p:nvPicPr>
            <p:cNvPr id="27" name="Image 29" descr="plaque treillis soudé cranté.jpg"/>
            <p:cNvPicPr/>
            <p:nvPr/>
          </p:nvPicPr>
          <p:blipFill>
            <a:blip r:embed="rId10" cstate="print"/>
            <a:stretch>
              <a:fillRect/>
            </a:stretch>
          </p:blipFill>
          <p:spPr>
            <a:xfrm>
              <a:off x="6741747" y="4475901"/>
              <a:ext cx="1370386" cy="497263"/>
            </a:xfrm>
            <a:prstGeom prst="rect">
              <a:avLst/>
            </a:prstGeom>
          </p:spPr>
        </p:pic>
      </p:grpSp>
    </p:spTree>
    <p:extLst>
      <p:ext uri="{BB962C8B-B14F-4D97-AF65-F5344CB8AC3E}">
        <p14:creationId xmlns:p14="http://schemas.microsoft.com/office/powerpoint/2010/main" val="2605828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21</a:t>
            </a:r>
            <a:endParaRPr lang="fr-FR" dirty="0"/>
          </a:p>
        </p:txBody>
      </p:sp>
      <p:sp>
        <p:nvSpPr>
          <p:cNvPr id="9" name="ZoneTexte 8"/>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sp>
        <p:nvSpPr>
          <p:cNvPr id="50" name="ZoneTexte 49"/>
          <p:cNvSpPr txBox="1"/>
          <p:nvPr/>
        </p:nvSpPr>
        <p:spPr>
          <a:xfrm>
            <a:off x="2969034" y="2549789"/>
            <a:ext cx="3225228" cy="738664"/>
          </a:xfrm>
          <a:prstGeom prst="rect">
            <a:avLst/>
          </a:prstGeom>
          <a:noFill/>
        </p:spPr>
        <p:txBody>
          <a:bodyPr wrap="square" rtlCol="0">
            <a:spAutoFit/>
          </a:bodyPr>
          <a:lstStyle/>
          <a:p>
            <a:pPr algn="ctr"/>
            <a:r>
              <a:rPr lang="fr-FR" dirty="0">
                <a:solidFill>
                  <a:schemeClr val="tx1">
                    <a:lumMod val="75000"/>
                    <a:lumOff val="25000"/>
                  </a:schemeClr>
                </a:solidFill>
                <a:latin typeface="Bookman Old Style" panose="02050604050505020204" pitchFamily="18" charset="0"/>
              </a:rPr>
              <a:t> </a:t>
            </a:r>
            <a:r>
              <a:rPr lang="fr-FR" dirty="0" smtClean="0">
                <a:solidFill>
                  <a:schemeClr val="tx1">
                    <a:lumMod val="75000"/>
                    <a:lumOff val="25000"/>
                  </a:schemeClr>
                </a:solidFill>
                <a:latin typeface="Bookman Old Style" panose="02050604050505020204" pitchFamily="18" charset="0"/>
              </a:rPr>
              <a:t>Fabrication </a:t>
            </a:r>
            <a:r>
              <a:rPr lang="fr-FR" dirty="0">
                <a:solidFill>
                  <a:schemeClr val="tx1">
                    <a:lumMod val="75000"/>
                    <a:lumOff val="25000"/>
                  </a:schemeClr>
                </a:solidFill>
                <a:latin typeface="Bookman Old Style" panose="02050604050505020204" pitchFamily="18" charset="0"/>
              </a:rPr>
              <a:t>de « Tissu » étroits élastique et rigides</a:t>
            </a:r>
            <a:r>
              <a:rPr lang="fr-FR" sz="2400" dirty="0">
                <a:solidFill>
                  <a:schemeClr val="tx1">
                    <a:lumMod val="75000"/>
                    <a:lumOff val="25000"/>
                  </a:schemeClr>
                </a:solidFill>
                <a:latin typeface="Bookman Old Style" panose="02050604050505020204" pitchFamily="18" charset="0"/>
              </a:rPr>
              <a:t> </a:t>
            </a:r>
          </a:p>
        </p:txBody>
      </p:sp>
      <p:sp>
        <p:nvSpPr>
          <p:cNvPr id="59" name="ZoneTexte 58"/>
          <p:cNvSpPr txBox="1"/>
          <p:nvPr/>
        </p:nvSpPr>
        <p:spPr>
          <a:xfrm>
            <a:off x="2972853" y="3477106"/>
            <a:ext cx="3308502" cy="923330"/>
          </a:xfrm>
          <a:prstGeom prst="rect">
            <a:avLst/>
          </a:prstGeom>
          <a:noFill/>
        </p:spPr>
        <p:txBody>
          <a:bodyPr wrap="square" rtlCol="0">
            <a:spAutoFit/>
          </a:bodyPr>
          <a:lstStyle>
            <a:defPPr>
              <a:defRPr lang="fr-FR"/>
            </a:defPPr>
            <a:lvl1pPr algn="ctr">
              <a:defRPr sz="2400">
                <a:solidFill>
                  <a:schemeClr val="tx1">
                    <a:lumMod val="75000"/>
                    <a:lumOff val="25000"/>
                  </a:schemeClr>
                </a:solidFill>
                <a:latin typeface="Bookman Old Style" panose="02050604050505020204" pitchFamily="18" charset="0"/>
              </a:defRPr>
            </a:lvl1pPr>
          </a:lstStyle>
          <a:p>
            <a:r>
              <a:rPr lang="fr-FR" sz="1800" dirty="0"/>
              <a:t>ARTICLES TECHNIQUES POUR AERAULIQUE ET </a:t>
            </a:r>
            <a:r>
              <a:rPr lang="fr-FR" sz="1800" dirty="0"/>
              <a:t>ACOUSTIQUE</a:t>
            </a:r>
            <a:endParaRPr lang="fr-FR" sz="1800" dirty="0"/>
          </a:p>
        </p:txBody>
      </p:sp>
      <p:sp>
        <p:nvSpPr>
          <p:cNvPr id="76" name="WordArt 5"/>
          <p:cNvSpPr>
            <a:spLocks noChangeArrowheads="1" noChangeShapeType="1" noTextEdit="1"/>
          </p:cNvSpPr>
          <p:nvPr/>
        </p:nvSpPr>
        <p:spPr bwMode="auto">
          <a:xfrm>
            <a:off x="634918" y="3870888"/>
            <a:ext cx="1785950" cy="391048"/>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algn="ctr">
              <a:defRPr/>
            </a:pPr>
            <a:r>
              <a:rPr lang="fr-FR" sz="36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AIRWIN</a:t>
            </a:r>
          </a:p>
        </p:txBody>
      </p:sp>
      <p:pic>
        <p:nvPicPr>
          <p:cNvPr id="1032" name="Picture 8" descr="Résultat de recherche d'images pour &quot;AERAULIQUE ET ACOUSTIQU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703" y="3500323"/>
            <a:ext cx="1552179" cy="909822"/>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71"/>
          <p:cNvSpPr txBox="1"/>
          <p:nvPr/>
        </p:nvSpPr>
        <p:spPr>
          <a:xfrm>
            <a:off x="2918458" y="1090421"/>
            <a:ext cx="3564701" cy="1477328"/>
          </a:xfrm>
          <a:prstGeom prst="rect">
            <a:avLst/>
          </a:prstGeom>
          <a:noFill/>
        </p:spPr>
        <p:txBody>
          <a:bodyPr wrap="square" rtlCol="0">
            <a:spAutoFit/>
          </a:bodyPr>
          <a:lstStyle>
            <a:defPPr>
              <a:defRPr lang="fr-FR"/>
            </a:defPPr>
            <a:lvl1pPr algn="ctr">
              <a:defRPr>
                <a:solidFill>
                  <a:schemeClr val="tx1">
                    <a:lumMod val="75000"/>
                    <a:lumOff val="25000"/>
                  </a:schemeClr>
                </a:solidFill>
                <a:latin typeface="Bookman Old Style" panose="02050604050505020204" pitchFamily="18" charset="0"/>
              </a:defRPr>
            </a:lvl1pPr>
          </a:lstStyle>
          <a:p>
            <a:r>
              <a:rPr lang="fr-FR" dirty="0"/>
              <a:t>Impression et la transformation de carton ondulé et compact d'emballage alimentaire et industrielle</a:t>
            </a:r>
            <a:endParaRPr lang="fr-FR" dirty="0"/>
          </a:p>
        </p:txBody>
      </p:sp>
      <p:sp>
        <p:nvSpPr>
          <p:cNvPr id="21" name="WordArt 5"/>
          <p:cNvSpPr>
            <a:spLocks noChangeArrowheads="1" noChangeShapeType="1" noTextEdit="1"/>
          </p:cNvSpPr>
          <p:nvPr/>
        </p:nvSpPr>
        <p:spPr bwMode="auto">
          <a:xfrm>
            <a:off x="261902" y="1351571"/>
            <a:ext cx="2524629" cy="444646"/>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lvl="1" algn="ctr">
              <a:defRPr/>
            </a:pPr>
            <a:r>
              <a:rPr lang="fr-FR" sz="2000" b="1" kern="10" dirty="0" smtClean="0">
                <a:ln w="0"/>
                <a:solidFill>
                  <a:schemeClr val="accent1"/>
                </a:solidFill>
                <a:effectLst>
                  <a:outerShdw blurRad="38100" dist="25400" dir="5400000" algn="ctr" rotWithShape="0">
                    <a:srgbClr val="6E747A">
                      <a:alpha val="43000"/>
                    </a:srgbClr>
                  </a:outerShdw>
                </a:effectLst>
                <a:latin typeface="Times New Roman"/>
                <a:cs typeface="Times New Roman"/>
              </a:rPr>
              <a:t>IMPRIMERIE </a:t>
            </a:r>
            <a:r>
              <a:rPr lang="fr-FR" sz="20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EL HILEL</a:t>
            </a:r>
          </a:p>
        </p:txBody>
      </p:sp>
      <p:pic>
        <p:nvPicPr>
          <p:cNvPr id="22" name="Picture 2" descr="Résultat de recherche d'images pour &quot;IMPRIMERIE EL HIL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495" y="1075083"/>
            <a:ext cx="2018428" cy="952215"/>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340" y="2096044"/>
            <a:ext cx="1622739" cy="1014814"/>
          </a:xfrm>
          <a:prstGeom prst="rect">
            <a:avLst/>
          </a:prstGeom>
          <a:noFill/>
          <a:ln>
            <a:noFill/>
          </a:ln>
        </p:spPr>
      </p:pic>
      <p:pic>
        <p:nvPicPr>
          <p:cNvPr id="24" name="Image 1" descr="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158" y="2096044"/>
            <a:ext cx="2020119" cy="11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34"/>
          <p:cNvSpPr txBox="1"/>
          <p:nvPr/>
        </p:nvSpPr>
        <p:spPr>
          <a:xfrm>
            <a:off x="2969034" y="5004586"/>
            <a:ext cx="3378700" cy="461665"/>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Injection </a:t>
            </a:r>
            <a:r>
              <a:rPr lang="fr-FR" sz="2400" dirty="0" smtClean="0">
                <a:solidFill>
                  <a:schemeClr val="tx1">
                    <a:lumMod val="75000"/>
                    <a:lumOff val="25000"/>
                  </a:schemeClr>
                </a:solidFill>
                <a:latin typeface="Bookman Old Style" panose="02050604050505020204" pitchFamily="18" charset="0"/>
              </a:rPr>
              <a:t>plastique</a:t>
            </a:r>
            <a:endParaRPr lang="fr-FR" sz="2400" dirty="0">
              <a:solidFill>
                <a:schemeClr val="tx1">
                  <a:lumMod val="75000"/>
                  <a:lumOff val="25000"/>
                </a:schemeClr>
              </a:solidFill>
              <a:latin typeface="Bookman Old Style" panose="02050604050505020204" pitchFamily="18" charset="0"/>
            </a:endParaRPr>
          </a:p>
        </p:txBody>
      </p:sp>
      <p:pic>
        <p:nvPicPr>
          <p:cNvPr id="27" name="Image 1" descr="Description : Description : LOGO MONAPLAST"/>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45458" y="4628747"/>
            <a:ext cx="1807789" cy="109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36" descr="http://www.monaplast.com/images/piece1Mi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2569" y="4700073"/>
            <a:ext cx="1190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38" descr="http://www.bobitech.com/images/piece3Mi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340" y="4771400"/>
            <a:ext cx="1190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915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24" descr="https://encrypted-tbn1.google.com/images?q=tbn:ANd9GcQ5sSJQn9l6vY5cEvr3jcgakl6ljYC7pRBM15oaRMawmDJ60f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305" y="3007106"/>
            <a:ext cx="1423703" cy="109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 26" descr="http://www.discount-marine.com/club/files/images/019_0.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783" y="1985012"/>
            <a:ext cx="1200240" cy="89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r>
              <a:rPr lang="fr-FR" dirty="0" smtClean="0"/>
              <a:t>20</a:t>
            </a:r>
            <a:endParaRPr lang="fr-FR" dirty="0"/>
          </a:p>
        </p:txBody>
      </p:sp>
      <p:sp>
        <p:nvSpPr>
          <p:cNvPr id="8" name="ZoneTexte 7"/>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sp>
        <p:nvSpPr>
          <p:cNvPr id="16" name="ZoneTexte 15"/>
          <p:cNvSpPr txBox="1"/>
          <p:nvPr/>
        </p:nvSpPr>
        <p:spPr>
          <a:xfrm>
            <a:off x="3062511" y="1849391"/>
            <a:ext cx="3908276" cy="707886"/>
          </a:xfrm>
          <a:prstGeom prst="rect">
            <a:avLst/>
          </a:prstGeom>
          <a:noFill/>
        </p:spPr>
        <p:txBody>
          <a:bodyPr wrap="square" rtlCol="0">
            <a:spAutoFit/>
          </a:bodyPr>
          <a:lstStyle/>
          <a:p>
            <a:pPr algn="ctr"/>
            <a:r>
              <a:rPr lang="fr-FR" sz="2000" dirty="0">
                <a:solidFill>
                  <a:schemeClr val="tx1">
                    <a:lumMod val="75000"/>
                    <a:lumOff val="25000"/>
                  </a:schemeClr>
                </a:solidFill>
                <a:latin typeface="Bookman Old Style" panose="02050604050505020204" pitchFamily="18" charset="0"/>
              </a:rPr>
              <a:t>Fabrication des produits pour  navigation </a:t>
            </a:r>
            <a:r>
              <a:rPr lang="fr-FR" sz="2000" dirty="0" smtClean="0">
                <a:solidFill>
                  <a:schemeClr val="tx1">
                    <a:lumMod val="75000"/>
                    <a:lumOff val="25000"/>
                  </a:schemeClr>
                </a:solidFill>
                <a:latin typeface="Bookman Old Style" panose="02050604050505020204" pitchFamily="18" charset="0"/>
              </a:rPr>
              <a:t>marine</a:t>
            </a:r>
            <a:endParaRPr lang="fr-FR" sz="2000" dirty="0">
              <a:solidFill>
                <a:schemeClr val="tx1">
                  <a:lumMod val="75000"/>
                  <a:lumOff val="25000"/>
                </a:schemeClr>
              </a:solidFill>
              <a:latin typeface="Bookman Old Style" panose="02050604050505020204" pitchFamily="18" charset="0"/>
            </a:endParaRPr>
          </a:p>
        </p:txBody>
      </p:sp>
      <p:sp>
        <p:nvSpPr>
          <p:cNvPr id="26" name="ZoneTexte 25"/>
          <p:cNvSpPr txBox="1"/>
          <p:nvPr/>
        </p:nvSpPr>
        <p:spPr>
          <a:xfrm>
            <a:off x="3907941" y="3202130"/>
            <a:ext cx="1872916" cy="461665"/>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Confection</a:t>
            </a:r>
            <a:endParaRPr lang="fr-FR" sz="2800" dirty="0">
              <a:latin typeface="Bookman Old Style" panose="02050604050505020204" pitchFamily="18" charset="0"/>
            </a:endParaRPr>
          </a:p>
        </p:txBody>
      </p:sp>
      <p:sp>
        <p:nvSpPr>
          <p:cNvPr id="38" name="WordArt 5"/>
          <p:cNvSpPr>
            <a:spLocks noChangeArrowheads="1" noChangeShapeType="1" noTextEdit="1"/>
          </p:cNvSpPr>
          <p:nvPr/>
        </p:nvSpPr>
        <p:spPr bwMode="auto">
          <a:xfrm>
            <a:off x="466797" y="2007017"/>
            <a:ext cx="2378690" cy="505109"/>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algn="ctr">
              <a:defRPr/>
            </a:pPr>
            <a:r>
              <a:rPr lang="fr-FR" sz="36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SOROMAP</a:t>
            </a:r>
          </a:p>
        </p:txBody>
      </p:sp>
      <p:sp>
        <p:nvSpPr>
          <p:cNvPr id="40" name="WordArt 5"/>
          <p:cNvSpPr>
            <a:spLocks noChangeArrowheads="1" noChangeShapeType="1" noTextEdit="1"/>
          </p:cNvSpPr>
          <p:nvPr/>
        </p:nvSpPr>
        <p:spPr bwMode="auto">
          <a:xfrm>
            <a:off x="763167" y="3202130"/>
            <a:ext cx="1785950" cy="500066"/>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algn="ctr">
              <a:defRPr/>
            </a:pPr>
            <a:r>
              <a:rPr lang="fr-FR" sz="36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JMC</a:t>
            </a:r>
          </a:p>
        </p:txBody>
      </p:sp>
      <p:sp>
        <p:nvSpPr>
          <p:cNvPr id="14" name="ZoneTexte 71"/>
          <p:cNvSpPr txBox="1"/>
          <p:nvPr/>
        </p:nvSpPr>
        <p:spPr>
          <a:xfrm>
            <a:off x="3147773" y="999185"/>
            <a:ext cx="3564701" cy="707886"/>
          </a:xfrm>
          <a:prstGeom prst="rect">
            <a:avLst/>
          </a:prstGeom>
          <a:noFill/>
        </p:spPr>
        <p:txBody>
          <a:bodyPr wrap="square" rtlCol="0">
            <a:spAutoFit/>
          </a:bodyPr>
          <a:lstStyle>
            <a:defPPr>
              <a:defRPr lang="fr-FR"/>
            </a:defPPr>
            <a:lvl1pPr algn="ctr">
              <a:defRPr sz="2000">
                <a:solidFill>
                  <a:schemeClr val="tx1">
                    <a:lumMod val="75000"/>
                    <a:lumOff val="25000"/>
                  </a:schemeClr>
                </a:solidFill>
                <a:latin typeface="Bookman Old Style" panose="02050604050505020204" pitchFamily="18" charset="0"/>
              </a:defRPr>
            </a:lvl1pPr>
          </a:lstStyle>
          <a:p>
            <a:r>
              <a:rPr lang="fr-FR" dirty="0"/>
              <a:t>Confection </a:t>
            </a:r>
            <a:r>
              <a:rPr lang="fr-FR" dirty="0"/>
              <a:t>des articles en </a:t>
            </a:r>
            <a:r>
              <a:rPr lang="fr-FR" dirty="0"/>
              <a:t>denim</a:t>
            </a:r>
            <a:endParaRPr lang="fr-FR" dirty="0"/>
          </a:p>
        </p:txBody>
      </p:sp>
      <p:sp>
        <p:nvSpPr>
          <p:cNvPr id="15" name="WordArt 5"/>
          <p:cNvSpPr>
            <a:spLocks noChangeArrowheads="1" noChangeShapeType="1" noTextEdit="1"/>
          </p:cNvSpPr>
          <p:nvPr/>
        </p:nvSpPr>
        <p:spPr bwMode="auto">
          <a:xfrm>
            <a:off x="466797" y="1101632"/>
            <a:ext cx="2524629" cy="444646"/>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lvl="1" algn="ctr">
              <a:defRPr/>
            </a:pPr>
            <a:r>
              <a:rPr lang="fr-FR" sz="20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Becotex </a:t>
            </a:r>
          </a:p>
        </p:txBody>
      </p:sp>
      <p:pic>
        <p:nvPicPr>
          <p:cNvPr id="17" name="Picture 2" descr="Résultat de recherche d'images pour &quot;Becotex tunisi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9305" y="859037"/>
            <a:ext cx="742164" cy="111324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430591" y="4308648"/>
            <a:ext cx="1172116" cy="461665"/>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Textile</a:t>
            </a:r>
            <a:endParaRPr lang="fr-FR" sz="2400" dirty="0">
              <a:solidFill>
                <a:schemeClr val="tx1">
                  <a:lumMod val="75000"/>
                  <a:lumOff val="25000"/>
                </a:schemeClr>
              </a:solidFill>
              <a:latin typeface="Bookman Old Style" panose="02050604050505020204" pitchFamily="18" charset="0"/>
            </a:endParaRPr>
          </a:p>
        </p:txBody>
      </p:sp>
      <p:sp>
        <p:nvSpPr>
          <p:cNvPr id="19" name="WordArt 5"/>
          <p:cNvSpPr>
            <a:spLocks noChangeArrowheads="1" noChangeShapeType="1" noTextEdit="1"/>
          </p:cNvSpPr>
          <p:nvPr/>
        </p:nvSpPr>
        <p:spPr bwMode="auto">
          <a:xfrm>
            <a:off x="537882" y="4435745"/>
            <a:ext cx="2524629" cy="391048"/>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lvl="1" algn="ctr">
              <a:defRPr/>
            </a:pPr>
            <a:r>
              <a:rPr lang="fr-FR" sz="2000" b="1" kern="10" dirty="0" smtClean="0">
                <a:ln w="0"/>
                <a:solidFill>
                  <a:schemeClr val="accent1"/>
                </a:solidFill>
                <a:effectLst>
                  <a:outerShdw blurRad="38100" dist="25400" dir="5400000" algn="ctr" rotWithShape="0">
                    <a:srgbClr val="6E747A">
                      <a:alpha val="43000"/>
                    </a:srgbClr>
                  </a:outerShdw>
                </a:effectLst>
                <a:latin typeface="Times New Roman"/>
                <a:cs typeface="Times New Roman"/>
              </a:rPr>
              <a:t>VNH2 CONFECTION </a:t>
            </a:r>
            <a:endParaRPr lang="fr-FR" sz="2000" b="1" kern="10" dirty="0">
              <a:ln w="0"/>
              <a:solidFill>
                <a:schemeClr val="accent1"/>
              </a:solidFill>
              <a:effectLst>
                <a:outerShdw blurRad="38100" dist="25400" dir="5400000" algn="ctr" rotWithShape="0">
                  <a:srgbClr val="6E747A">
                    <a:alpha val="43000"/>
                  </a:srgbClr>
                </a:outerShdw>
              </a:effectLst>
              <a:latin typeface="Times New Roman"/>
              <a:cs typeface="Times New Roman"/>
            </a:endParaRPr>
          </a:p>
        </p:txBody>
      </p:sp>
      <p:pic>
        <p:nvPicPr>
          <p:cNvPr id="20" name="Picture 8" descr="Résultat de recherche d'images pour &quot;confectio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9305" y="4125558"/>
            <a:ext cx="1911201" cy="76872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rotWithShape="1">
          <a:blip r:embed="rId6">
            <a:extLst>
              <a:ext uri="{28A0092B-C50C-407E-A947-70E740481C1C}">
                <a14:useLocalDpi xmlns:a14="http://schemas.microsoft.com/office/drawing/2010/main" val="0"/>
              </a:ext>
            </a:extLst>
          </a:blip>
          <a:srcRect t="28500" b="28000"/>
          <a:stretch/>
        </p:blipFill>
        <p:spPr>
          <a:xfrm>
            <a:off x="776611" y="5069734"/>
            <a:ext cx="1905000" cy="828676"/>
          </a:xfrm>
          <a:prstGeom prst="rect">
            <a:avLst/>
          </a:prstGeom>
        </p:spPr>
      </p:pic>
      <p:pic>
        <p:nvPicPr>
          <p:cNvPr id="29" name="Image 28" descr="chemise.jpg"/>
          <p:cNvPicPr/>
          <p:nvPr/>
        </p:nvPicPr>
        <p:blipFill>
          <a:blip r:embed="rId7" cstate="print"/>
          <a:stretch>
            <a:fillRect/>
          </a:stretch>
        </p:blipFill>
        <p:spPr>
          <a:xfrm>
            <a:off x="7349305" y="4922221"/>
            <a:ext cx="1635760" cy="1198880"/>
          </a:xfrm>
          <a:prstGeom prst="rect">
            <a:avLst/>
          </a:prstGeom>
        </p:spPr>
      </p:pic>
      <p:sp>
        <p:nvSpPr>
          <p:cNvPr id="30" name="Rectangle 29"/>
          <p:cNvSpPr/>
          <p:nvPr/>
        </p:nvSpPr>
        <p:spPr>
          <a:xfrm>
            <a:off x="4056931" y="5069734"/>
            <a:ext cx="2142460" cy="1015663"/>
          </a:xfrm>
          <a:prstGeom prst="rect">
            <a:avLst/>
          </a:prstGeom>
          <a:noFill/>
        </p:spPr>
        <p:txBody>
          <a:bodyPr wrap="square" rtlCol="0">
            <a:spAutoFit/>
          </a:bodyPr>
          <a:lstStyle/>
          <a:p>
            <a:pPr algn="ctr"/>
            <a:r>
              <a:rPr lang="fr-FR" sz="2000" dirty="0" smtClean="0">
                <a:solidFill>
                  <a:schemeClr val="tx1">
                    <a:lumMod val="75000"/>
                    <a:lumOff val="25000"/>
                  </a:schemeClr>
                </a:solidFill>
                <a:latin typeface="Bookman Old Style" panose="02050604050505020204" pitchFamily="18" charset="0"/>
              </a:rPr>
              <a:t>Fabrication des cintre , pinces et trouve taille </a:t>
            </a:r>
            <a:endParaRPr lang="fr-FR" sz="2000" dirty="0">
              <a:solidFill>
                <a:schemeClr val="tx1">
                  <a:lumMod val="75000"/>
                  <a:lumOff val="25000"/>
                </a:schemeClr>
              </a:solidFill>
              <a:latin typeface="Bookman Old Style" panose="02050604050505020204" pitchFamily="18" charset="0"/>
            </a:endParaRPr>
          </a:p>
        </p:txBody>
      </p:sp>
    </p:spTree>
    <p:extLst>
      <p:ext uri="{BB962C8B-B14F-4D97-AF65-F5344CB8AC3E}">
        <p14:creationId xmlns:p14="http://schemas.microsoft.com/office/powerpoint/2010/main" val="1301397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19" descr="https://encrypted-tbn2.google.com/images?q=tbn:ANd9GcQGW0IwtgbK72jnhxY2DTDxQjdS2dLN4O-r01G-r6eByiCroSsa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551" y="2052720"/>
            <a:ext cx="1419244" cy="107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r>
              <a:rPr lang="fr-FR" dirty="0" smtClean="0"/>
              <a:t>19</a:t>
            </a:r>
            <a:endParaRPr lang="fr-FR" dirty="0"/>
          </a:p>
        </p:txBody>
      </p:sp>
      <p:sp>
        <p:nvSpPr>
          <p:cNvPr id="3" name="ZoneTexte 2"/>
          <p:cNvSpPr txBox="1"/>
          <p:nvPr/>
        </p:nvSpPr>
        <p:spPr>
          <a:xfrm>
            <a:off x="645458" y="352611"/>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pic>
        <p:nvPicPr>
          <p:cNvPr id="15" name="Picture 7" descr="led metal 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335" y="892927"/>
            <a:ext cx="1419244" cy="117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3185638" y="1054797"/>
            <a:ext cx="3409215" cy="1261884"/>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Fabrication des lampes électriques </a:t>
            </a:r>
          </a:p>
          <a:p>
            <a:endParaRPr lang="fr-FR" sz="2800" dirty="0">
              <a:latin typeface="Bookman Old Style" panose="02050604050505020204" pitchFamily="18" charset="0"/>
            </a:endParaRPr>
          </a:p>
        </p:txBody>
      </p:sp>
      <p:pic>
        <p:nvPicPr>
          <p:cNvPr id="14" name="Picture 16" descr="Old-Havells-Sylvania-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167" y="1196347"/>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p:cNvSpPr txBox="1"/>
          <p:nvPr/>
        </p:nvSpPr>
        <p:spPr>
          <a:xfrm>
            <a:off x="3170916" y="2115242"/>
            <a:ext cx="3438658" cy="830997"/>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Câblage cartes Câblage </a:t>
            </a:r>
            <a:r>
              <a:rPr lang="fr-FR" sz="2400" dirty="0" smtClean="0">
                <a:solidFill>
                  <a:schemeClr val="tx1">
                    <a:lumMod val="75000"/>
                    <a:lumOff val="25000"/>
                  </a:schemeClr>
                </a:solidFill>
                <a:latin typeface="Bookman Old Style" panose="02050604050505020204" pitchFamily="18" charset="0"/>
              </a:rPr>
              <a:t>filaire</a:t>
            </a:r>
            <a:endParaRPr lang="fr-FR" sz="2400" dirty="0">
              <a:solidFill>
                <a:schemeClr val="tx1">
                  <a:lumMod val="75000"/>
                  <a:lumOff val="25000"/>
                </a:schemeClr>
              </a:solidFill>
              <a:latin typeface="Bookman Old Style" panose="02050604050505020204" pitchFamily="18" charset="0"/>
            </a:endParaRPr>
          </a:p>
        </p:txBody>
      </p:sp>
      <p:sp>
        <p:nvSpPr>
          <p:cNvPr id="36" name="ZoneTexte 35"/>
          <p:cNvSpPr txBox="1"/>
          <p:nvPr/>
        </p:nvSpPr>
        <p:spPr>
          <a:xfrm>
            <a:off x="3713338" y="3300446"/>
            <a:ext cx="2903003" cy="830997"/>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Fabrication des Pièces </a:t>
            </a:r>
            <a:r>
              <a:rPr lang="fr-FR" sz="2400" dirty="0" smtClean="0">
                <a:solidFill>
                  <a:schemeClr val="tx1">
                    <a:lumMod val="75000"/>
                    <a:lumOff val="25000"/>
                  </a:schemeClr>
                </a:solidFill>
                <a:latin typeface="Bookman Old Style" panose="02050604050505020204" pitchFamily="18" charset="0"/>
              </a:rPr>
              <a:t>Automobile</a:t>
            </a:r>
            <a:endParaRPr lang="fr-FR" sz="2400" dirty="0">
              <a:solidFill>
                <a:schemeClr val="tx1">
                  <a:lumMod val="75000"/>
                  <a:lumOff val="25000"/>
                </a:schemeClr>
              </a:solidFill>
              <a:latin typeface="Bookman Old Style" panose="02050604050505020204" pitchFamily="18" charset="0"/>
            </a:endParaRPr>
          </a:p>
        </p:txBody>
      </p:sp>
      <p:sp>
        <p:nvSpPr>
          <p:cNvPr id="40" name="WordArt 5"/>
          <p:cNvSpPr>
            <a:spLocks noChangeArrowheads="1" noChangeShapeType="1" noTextEdit="1"/>
          </p:cNvSpPr>
          <p:nvPr/>
        </p:nvSpPr>
        <p:spPr bwMode="auto">
          <a:xfrm>
            <a:off x="488166" y="2176571"/>
            <a:ext cx="2286001" cy="667252"/>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algn="ctr">
              <a:defRPr/>
            </a:pPr>
            <a:r>
              <a:rPr lang="fr-FR" sz="36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SOMALEC</a:t>
            </a:r>
          </a:p>
        </p:txBody>
      </p:sp>
      <p:pic>
        <p:nvPicPr>
          <p:cNvPr id="48" name="Picture 3"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12" y="3289630"/>
            <a:ext cx="2151329" cy="8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1" descr="Résultat de recherche d'images pour &quot;plasti-ka&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457" y="3318751"/>
            <a:ext cx="1590338" cy="7951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100_3411 - Copi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0773" y="4472769"/>
            <a:ext cx="1419244" cy="124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35"/>
          <p:cNvSpPr txBox="1"/>
          <p:nvPr/>
        </p:nvSpPr>
        <p:spPr>
          <a:xfrm>
            <a:off x="3253162" y="4850528"/>
            <a:ext cx="2367349" cy="892552"/>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Sérigraphie</a:t>
            </a:r>
          </a:p>
          <a:p>
            <a:endParaRPr lang="fr-FR" sz="2800" dirty="0">
              <a:latin typeface="Bookman Old Style" panose="02050604050505020204" pitchFamily="18" charset="0"/>
            </a:endParaRPr>
          </a:p>
        </p:txBody>
      </p:sp>
      <p:pic>
        <p:nvPicPr>
          <p:cNvPr id="20" name="Imag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603" b="7725"/>
          <a:stretch/>
        </p:blipFill>
        <p:spPr bwMode="auto">
          <a:xfrm>
            <a:off x="588390" y="4228198"/>
            <a:ext cx="2598762" cy="124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778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21</a:t>
            </a:r>
            <a:endParaRPr lang="fr-FR" dirty="0"/>
          </a:p>
        </p:txBody>
      </p:sp>
      <p:sp>
        <p:nvSpPr>
          <p:cNvPr id="9" name="ZoneTexte 8"/>
          <p:cNvSpPr txBox="1"/>
          <p:nvPr/>
        </p:nvSpPr>
        <p:spPr>
          <a:xfrm>
            <a:off x="645458" y="396305"/>
            <a:ext cx="8742382" cy="579646"/>
          </a:xfrm>
          <a:prstGeom prst="rect">
            <a:avLst/>
          </a:prstGeom>
          <a:noFill/>
        </p:spPr>
        <p:txBody>
          <a:bodyPr wrap="square" rtlCol="0">
            <a:spAutoFit/>
          </a:bodyPr>
          <a:lstStyle/>
          <a:p>
            <a:pPr>
              <a:lnSpc>
                <a:spcPts val="3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Ils ont donnés confiance à notre cabinet …</a:t>
            </a:r>
          </a:p>
        </p:txBody>
      </p:sp>
      <p:sp>
        <p:nvSpPr>
          <p:cNvPr id="72" name="ZoneTexte 71"/>
          <p:cNvSpPr txBox="1"/>
          <p:nvPr/>
        </p:nvSpPr>
        <p:spPr>
          <a:xfrm>
            <a:off x="3164865" y="1162275"/>
            <a:ext cx="3564701" cy="1015663"/>
          </a:xfrm>
          <a:prstGeom prst="rect">
            <a:avLst/>
          </a:prstGeom>
          <a:noFill/>
        </p:spPr>
        <p:txBody>
          <a:bodyPr wrap="square" rtlCol="0">
            <a:spAutoFit/>
          </a:bodyPr>
          <a:lstStyle/>
          <a:p>
            <a:pPr algn="ctr"/>
            <a:r>
              <a:rPr lang="fr-FR" sz="2000" dirty="0">
                <a:solidFill>
                  <a:srgbClr val="545454"/>
                </a:solidFill>
                <a:latin typeface="Bookman Old Style" panose="02050604050505020204" pitchFamily="18" charset="0"/>
              </a:rPr>
              <a:t>F</a:t>
            </a:r>
            <a:r>
              <a:rPr lang="fr-FR" sz="2000" dirty="0" smtClean="0">
                <a:solidFill>
                  <a:srgbClr val="545454"/>
                </a:solidFill>
                <a:latin typeface="Bookman Old Style" panose="02050604050505020204" pitchFamily="18" charset="0"/>
              </a:rPr>
              <a:t>abrication </a:t>
            </a:r>
            <a:r>
              <a:rPr lang="fr-FR" sz="2000" dirty="0">
                <a:solidFill>
                  <a:srgbClr val="545454"/>
                </a:solidFill>
                <a:latin typeface="Bookman Old Style" panose="02050604050505020204" pitchFamily="18" charset="0"/>
              </a:rPr>
              <a:t>des articles textiles technique à usage paramédical et industriel</a:t>
            </a:r>
            <a:endParaRPr lang="fr-FR" sz="2000" dirty="0">
              <a:latin typeface="Bookman Old Style" panose="02050604050505020204" pitchFamily="18" charset="0"/>
            </a:endParaRPr>
          </a:p>
        </p:txBody>
      </p:sp>
      <p:pic>
        <p:nvPicPr>
          <p:cNvPr id="2056" name="Picture 8" descr="Résultat de recherche d'images pour &quot;sartex&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4862" y="7609852"/>
            <a:ext cx="468086" cy="23404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logo et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3599138" y="2670215"/>
            <a:ext cx="2186817" cy="461665"/>
          </a:xfrm>
          <a:prstGeom prst="rect">
            <a:avLst/>
          </a:prstGeom>
        </p:spPr>
        <p:txBody>
          <a:bodyPr wrap="none">
            <a:spAutoFit/>
          </a:bodyPr>
          <a:lstStyle/>
          <a:p>
            <a:r>
              <a:rPr lang="fr-FR" sz="2400" dirty="0" smtClean="0">
                <a:solidFill>
                  <a:schemeClr val="tx1">
                    <a:lumMod val="65000"/>
                    <a:lumOff val="35000"/>
                  </a:schemeClr>
                </a:solidFill>
                <a:latin typeface="Bookman Old Style" panose="02050604050505020204" pitchFamily="18" charset="0"/>
              </a:rPr>
              <a:t>Electronique </a:t>
            </a:r>
            <a:endParaRPr lang="fr-FR" sz="2400" dirty="0">
              <a:solidFill>
                <a:schemeClr val="tx1">
                  <a:lumMod val="65000"/>
                  <a:lumOff val="35000"/>
                </a:schemeClr>
              </a:solidFill>
              <a:latin typeface="Bookman Old Style" panose="02050604050505020204" pitchFamily="18" charset="0"/>
            </a:endParaRPr>
          </a:p>
        </p:txBody>
      </p:sp>
      <p:sp>
        <p:nvSpPr>
          <p:cNvPr id="20" name="WordArt 5"/>
          <p:cNvSpPr>
            <a:spLocks noChangeArrowheads="1" noChangeShapeType="1" noTextEdit="1"/>
          </p:cNvSpPr>
          <p:nvPr/>
        </p:nvSpPr>
        <p:spPr bwMode="auto">
          <a:xfrm>
            <a:off x="155575" y="2705524"/>
            <a:ext cx="2524629" cy="391048"/>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lvl="1" algn="ctr">
              <a:defRPr/>
            </a:pPr>
            <a:r>
              <a:rPr lang="fr-FR" sz="20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EMKA MED</a:t>
            </a:r>
          </a:p>
        </p:txBody>
      </p:sp>
      <p:sp>
        <p:nvSpPr>
          <p:cNvPr id="21" name="Rectangle 20"/>
          <p:cNvSpPr/>
          <p:nvPr/>
        </p:nvSpPr>
        <p:spPr>
          <a:xfrm>
            <a:off x="3746615" y="4945077"/>
            <a:ext cx="1891865" cy="461665"/>
          </a:xfrm>
          <a:prstGeom prst="rect">
            <a:avLst/>
          </a:prstGeom>
        </p:spPr>
        <p:txBody>
          <a:bodyPr wrap="none">
            <a:spAutoFit/>
          </a:bodyPr>
          <a:lstStyle/>
          <a:p>
            <a:r>
              <a:rPr lang="fr-FR" sz="2400" dirty="0" smtClean="0">
                <a:solidFill>
                  <a:schemeClr val="tx1">
                    <a:lumMod val="65000"/>
                    <a:lumOff val="35000"/>
                  </a:schemeClr>
                </a:solidFill>
                <a:latin typeface="Bookman Old Style" panose="02050604050505020204" pitchFamily="18" charset="0"/>
              </a:rPr>
              <a:t>Confection </a:t>
            </a:r>
            <a:endParaRPr lang="fr-FR" sz="2400" dirty="0">
              <a:solidFill>
                <a:schemeClr val="tx1">
                  <a:lumMod val="65000"/>
                  <a:lumOff val="35000"/>
                </a:schemeClr>
              </a:solidFill>
              <a:latin typeface="Bookman Old Style" panose="02050604050505020204" pitchFamily="18" charset="0"/>
            </a:endParaRPr>
          </a:p>
        </p:txBody>
      </p:sp>
      <p:sp>
        <p:nvSpPr>
          <p:cNvPr id="22" name="WordArt 5"/>
          <p:cNvSpPr>
            <a:spLocks noChangeArrowheads="1" noChangeShapeType="1" noTextEdit="1"/>
          </p:cNvSpPr>
          <p:nvPr/>
        </p:nvSpPr>
        <p:spPr bwMode="auto">
          <a:xfrm>
            <a:off x="234246" y="1324078"/>
            <a:ext cx="2823693" cy="548824"/>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lvl="1" algn="ctr">
              <a:defRPr/>
            </a:pPr>
            <a:r>
              <a:rPr lang="fr-FR" sz="2000" b="1" kern="10" dirty="0" smtClean="0">
                <a:ln w="0"/>
                <a:solidFill>
                  <a:schemeClr val="accent1"/>
                </a:solidFill>
                <a:effectLst>
                  <a:outerShdw blurRad="38100" dist="25400" dir="5400000" algn="ctr" rotWithShape="0">
                    <a:srgbClr val="6E747A">
                      <a:alpha val="43000"/>
                    </a:srgbClr>
                  </a:outerShdw>
                </a:effectLst>
                <a:latin typeface="Times New Roman"/>
                <a:cs typeface="Times New Roman"/>
              </a:rPr>
              <a:t>KARA  INDUSTRIE</a:t>
            </a:r>
            <a:endParaRPr lang="fr-FR" sz="2000" b="1" kern="10" dirty="0">
              <a:ln w="0"/>
              <a:solidFill>
                <a:schemeClr val="accent1"/>
              </a:solidFill>
              <a:effectLst>
                <a:outerShdw blurRad="38100" dist="25400" dir="5400000" algn="ctr" rotWithShape="0">
                  <a:srgbClr val="6E747A">
                    <a:alpha val="43000"/>
                  </a:srgbClr>
                </a:outerShdw>
              </a:effectLst>
              <a:latin typeface="Times New Roman"/>
              <a:cs typeface="Times New Roman"/>
            </a:endParaRPr>
          </a:p>
        </p:txBody>
      </p:sp>
      <p:pic>
        <p:nvPicPr>
          <p:cNvPr id="5124" name="Picture 4" descr="Résultat de recherche d'images pour &quot;emka med ouardanin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492" y="2516324"/>
            <a:ext cx="1796793" cy="803668"/>
          </a:xfrm>
          <a:prstGeom prst="rect">
            <a:avLst/>
          </a:prstGeom>
          <a:noFill/>
          <a:extLst>
            <a:ext uri="{909E8E84-426E-40DD-AFC4-6F175D3DCCD1}">
              <a14:hiddenFill xmlns:a14="http://schemas.microsoft.com/office/drawing/2010/main">
                <a:solidFill>
                  <a:srgbClr val="FFFFFF"/>
                </a:solidFill>
              </a14:hiddenFill>
            </a:ext>
          </a:extLst>
        </p:spPr>
      </p:pic>
      <p:sp>
        <p:nvSpPr>
          <p:cNvPr id="26" name="WordArt 5"/>
          <p:cNvSpPr>
            <a:spLocks noChangeArrowheads="1" noChangeShapeType="1" noTextEdit="1"/>
          </p:cNvSpPr>
          <p:nvPr/>
        </p:nvSpPr>
        <p:spPr bwMode="auto">
          <a:xfrm>
            <a:off x="307975" y="5064351"/>
            <a:ext cx="2524629" cy="391048"/>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lvl="1" algn="ctr">
              <a:defRPr/>
            </a:pPr>
            <a:r>
              <a:rPr lang="fr-FR" sz="2000" b="1" kern="10" smtClean="0">
                <a:ln w="0"/>
                <a:solidFill>
                  <a:schemeClr val="accent1"/>
                </a:solidFill>
                <a:effectLst>
                  <a:outerShdw blurRad="38100" dist="25400" dir="5400000" algn="ctr" rotWithShape="0">
                    <a:srgbClr val="6E747A">
                      <a:alpha val="43000"/>
                    </a:srgbClr>
                  </a:outerShdw>
                </a:effectLst>
                <a:latin typeface="Times New Roman"/>
                <a:cs typeface="Times New Roman"/>
              </a:rPr>
              <a:t>SERIMAILLE</a:t>
            </a:r>
            <a:endParaRPr lang="fr-FR" sz="2000" b="1" kern="10" dirty="0">
              <a:ln w="0"/>
              <a:solidFill>
                <a:schemeClr val="accent1"/>
              </a:solidFill>
              <a:effectLst>
                <a:outerShdw blurRad="38100" dist="25400" dir="5400000" algn="ctr" rotWithShape="0">
                  <a:srgbClr val="6E747A">
                    <a:alpha val="43000"/>
                  </a:srgbClr>
                </a:outerShdw>
              </a:effectLst>
              <a:latin typeface="Times New Roman"/>
              <a:cs typeface="Times New Roman"/>
            </a:endParaRPr>
          </a:p>
        </p:txBody>
      </p:sp>
      <p:pic>
        <p:nvPicPr>
          <p:cNvPr id="5130" name="Picture 10" descr="Résultat de recherche d'images pour &quot;confecti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7333" y="4921242"/>
            <a:ext cx="1838751" cy="67726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33"/>
          <p:cNvSpPr txBox="1"/>
          <p:nvPr/>
        </p:nvSpPr>
        <p:spPr>
          <a:xfrm>
            <a:off x="3222441" y="3647929"/>
            <a:ext cx="2940212" cy="830997"/>
          </a:xfrm>
          <a:prstGeom prst="rect">
            <a:avLst/>
          </a:prstGeom>
          <a:noFill/>
        </p:spPr>
        <p:txBody>
          <a:bodyPr wrap="square" rtlCol="0">
            <a:spAutoFit/>
          </a:bodyPr>
          <a:lstStyle/>
          <a:p>
            <a:pPr algn="ctr"/>
            <a:r>
              <a:rPr lang="fr-FR" sz="2400" dirty="0">
                <a:solidFill>
                  <a:schemeClr val="tx1">
                    <a:lumMod val="75000"/>
                    <a:lumOff val="25000"/>
                  </a:schemeClr>
                </a:solidFill>
                <a:latin typeface="Bookman Old Style" panose="02050604050505020204" pitchFamily="18" charset="0"/>
              </a:rPr>
              <a:t>Confection des articles textiles </a:t>
            </a:r>
          </a:p>
        </p:txBody>
      </p:sp>
      <p:sp>
        <p:nvSpPr>
          <p:cNvPr id="24" name="WordArt 5"/>
          <p:cNvSpPr>
            <a:spLocks noChangeArrowheads="1" noChangeShapeType="1" noTextEdit="1"/>
          </p:cNvSpPr>
          <p:nvPr/>
        </p:nvSpPr>
        <p:spPr bwMode="auto">
          <a:xfrm>
            <a:off x="307975" y="3836267"/>
            <a:ext cx="2255623" cy="611023"/>
          </a:xfrm>
          <a:prstGeom prst="rect">
            <a:avLst/>
          </a:prstGeom>
          <a:effectLst>
            <a:reflection blurRad="6350" stA="50000" endA="300" endPos="55000" dir="5400000" sy="-100000" algn="bl" rotWithShape="0"/>
          </a:effectLst>
        </p:spPr>
        <p:txBody>
          <a:bodyPr wrap="none" fromWordArt="1">
            <a:prstTxWarp prst="textPlain">
              <a:avLst>
                <a:gd name="adj" fmla="val 50000"/>
              </a:avLst>
            </a:prstTxWarp>
          </a:bodyPr>
          <a:lstStyle/>
          <a:p>
            <a:pPr algn="ctr">
              <a:defRPr/>
            </a:pPr>
            <a:r>
              <a:rPr lang="fr-FR" sz="3600" b="1" kern="10" dirty="0">
                <a:ln w="0"/>
                <a:solidFill>
                  <a:schemeClr val="accent1"/>
                </a:solidFill>
                <a:effectLst>
                  <a:outerShdw blurRad="38100" dist="25400" dir="5400000" algn="ctr" rotWithShape="0">
                    <a:srgbClr val="6E747A">
                      <a:alpha val="43000"/>
                    </a:srgbClr>
                  </a:outerShdw>
                </a:effectLst>
                <a:latin typeface="Times New Roman"/>
                <a:cs typeface="Times New Roman"/>
              </a:rPr>
              <a:t>CAVITEX</a:t>
            </a:r>
          </a:p>
        </p:txBody>
      </p:sp>
      <p:pic>
        <p:nvPicPr>
          <p:cNvPr id="25" name="Picture 12" descr="Image associé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1192" y="3679567"/>
            <a:ext cx="1651032" cy="767723"/>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5" descr="images (2).jpg"/>
          <p:cNvPicPr/>
          <p:nvPr/>
        </p:nvPicPr>
        <p:blipFill>
          <a:blip r:embed="rId6" cstate="print">
            <a:lum bright="-30000"/>
          </a:blip>
          <a:stretch>
            <a:fillRect/>
          </a:stretch>
        </p:blipFill>
        <p:spPr>
          <a:xfrm>
            <a:off x="6836492" y="868001"/>
            <a:ext cx="774922" cy="12844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 name="Image 10" descr="téléchargement (1).jpg"/>
          <p:cNvPicPr/>
          <p:nvPr/>
        </p:nvPicPr>
        <p:blipFill>
          <a:blip r:embed="rId7" cstate="print">
            <a:lum bright="-40000"/>
          </a:blip>
          <a:stretch>
            <a:fillRect/>
          </a:stretch>
        </p:blipFill>
        <p:spPr>
          <a:xfrm>
            <a:off x="7830267" y="975951"/>
            <a:ext cx="921703" cy="12494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20711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22</a:t>
            </a:r>
            <a:endParaRPr lang="fr-FR" dirty="0"/>
          </a:p>
        </p:txBody>
      </p:sp>
      <p:sp>
        <p:nvSpPr>
          <p:cNvPr id="3" name="ZoneTexte 2"/>
          <p:cNvSpPr txBox="1"/>
          <p:nvPr/>
        </p:nvSpPr>
        <p:spPr>
          <a:xfrm>
            <a:off x="645458" y="174811"/>
            <a:ext cx="8742382" cy="923330"/>
          </a:xfrm>
          <a:prstGeom prst="rect">
            <a:avLst/>
          </a:prstGeom>
          <a:noFill/>
        </p:spPr>
        <p:txBody>
          <a:bodyPr wrap="square" rtlCol="0">
            <a:spAutoFit/>
          </a:bodyPr>
          <a:lstStyle/>
          <a:p>
            <a:r>
              <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rPr>
              <a:t>Nos </a:t>
            </a:r>
            <a:r>
              <a:rPr lang="fr-FR" sz="54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Convictions</a:t>
            </a:r>
            <a:endPar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4331" y="1869021"/>
            <a:ext cx="5124394" cy="5745770"/>
          </a:xfrm>
          <a:prstGeom prst="rect">
            <a:avLst/>
          </a:prstGeom>
        </p:spPr>
      </p:pic>
      <p:sp>
        <p:nvSpPr>
          <p:cNvPr id="5" name="Rectangle 4"/>
          <p:cNvSpPr/>
          <p:nvPr/>
        </p:nvSpPr>
        <p:spPr>
          <a:xfrm>
            <a:off x="544759" y="1233944"/>
            <a:ext cx="7973595" cy="1754326"/>
          </a:xfrm>
          <a:prstGeom prst="rect">
            <a:avLst/>
          </a:prstGeom>
        </p:spPr>
        <p:txBody>
          <a:bodyPr wrap="square">
            <a:spAutoFit/>
          </a:bodyPr>
          <a:lstStyle/>
          <a:p>
            <a:pPr algn="ctr">
              <a:defRPr/>
            </a:pPr>
            <a:r>
              <a:rPr lang="fr-FR" b="1" dirty="0">
                <a:solidFill>
                  <a:schemeClr val="tx1">
                    <a:lumMod val="75000"/>
                    <a:lumOff val="25000"/>
                  </a:schemeClr>
                </a:solidFill>
              </a:rPr>
              <a:t>Ces deux formules reflètent nos convictions </a:t>
            </a:r>
            <a:r>
              <a:rPr lang="fr-FR" b="1" dirty="0" smtClean="0">
                <a:solidFill>
                  <a:schemeClr val="tx1">
                    <a:lumMod val="75000"/>
                    <a:lumOff val="25000"/>
                  </a:schemeClr>
                </a:solidFill>
              </a:rPr>
              <a:t>fondamentales</a:t>
            </a:r>
          </a:p>
          <a:p>
            <a:pPr algn="ctr">
              <a:defRPr/>
            </a:pPr>
            <a:endParaRPr lang="fr-FR" b="1" dirty="0">
              <a:solidFill>
                <a:schemeClr val="tx1">
                  <a:lumMod val="75000"/>
                  <a:lumOff val="25000"/>
                </a:schemeClr>
              </a:solidFill>
            </a:endParaRPr>
          </a:p>
          <a:p>
            <a:pPr algn="just">
              <a:defRPr/>
            </a:pPr>
            <a:r>
              <a:rPr lang="fr-FR" dirty="0" smtClean="0">
                <a:solidFill>
                  <a:schemeClr val="tx1">
                    <a:lumMod val="75000"/>
                    <a:lumOff val="25000"/>
                  </a:schemeClr>
                </a:solidFill>
              </a:rPr>
              <a:t>L’important </a:t>
            </a:r>
            <a:r>
              <a:rPr lang="fr-FR" dirty="0">
                <a:solidFill>
                  <a:schemeClr val="tx1">
                    <a:lumMod val="75000"/>
                    <a:lumOff val="25000"/>
                  </a:schemeClr>
                </a:solidFill>
              </a:rPr>
              <a:t>n’est pas « tout ce que nous savons faire » en tant que consultants mais ce qu’il «faut faire» pour chaque client</a:t>
            </a:r>
            <a:r>
              <a:rPr lang="fr-FR" dirty="0" smtClean="0">
                <a:solidFill>
                  <a:schemeClr val="tx1">
                    <a:lumMod val="75000"/>
                    <a:lumOff val="25000"/>
                  </a:schemeClr>
                </a:solidFill>
              </a:rPr>
              <a:t>.</a:t>
            </a:r>
          </a:p>
          <a:p>
            <a:pPr algn="just">
              <a:defRPr/>
            </a:pPr>
            <a:endParaRPr lang="fr-FR" dirty="0">
              <a:solidFill>
                <a:schemeClr val="tx1">
                  <a:lumMod val="75000"/>
                  <a:lumOff val="25000"/>
                </a:schemeClr>
              </a:solidFill>
            </a:endParaRPr>
          </a:p>
          <a:p>
            <a:pPr algn="just">
              <a:defRPr/>
            </a:pPr>
            <a:r>
              <a:rPr lang="fr-FR" dirty="0" smtClean="0">
                <a:solidFill>
                  <a:schemeClr val="tx1">
                    <a:lumMod val="75000"/>
                    <a:lumOff val="25000"/>
                  </a:schemeClr>
                </a:solidFill>
              </a:rPr>
              <a:t>Les </a:t>
            </a:r>
            <a:r>
              <a:rPr lang="fr-FR" dirty="0">
                <a:solidFill>
                  <a:schemeClr val="tx1">
                    <a:lumMod val="75000"/>
                    <a:lumOff val="25000"/>
                  </a:schemeClr>
                </a:solidFill>
              </a:rPr>
              <a:t>engagements réalistes (pas moins/pas plus) ont plus de chance d’être tenus.</a:t>
            </a:r>
          </a:p>
        </p:txBody>
      </p:sp>
      <p:sp>
        <p:nvSpPr>
          <p:cNvPr id="6" name="Ellipse 5"/>
          <p:cNvSpPr/>
          <p:nvPr/>
        </p:nvSpPr>
        <p:spPr>
          <a:xfrm>
            <a:off x="365802" y="1869021"/>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65802" y="2702455"/>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3272864"/>
            <a:ext cx="5795010" cy="2492990"/>
          </a:xfrm>
          <a:prstGeom prst="rect">
            <a:avLst/>
          </a:prstGeom>
        </p:spPr>
        <p:txBody>
          <a:bodyPr wrap="square">
            <a:spAutoFit/>
          </a:bodyPr>
          <a:lstStyle/>
          <a:p>
            <a:pPr algn="ctr">
              <a:defRPr/>
            </a:pPr>
            <a:r>
              <a:rPr lang="fr-FR" sz="2800" b="1" dirty="0" smtClean="0">
                <a:solidFill>
                  <a:schemeClr val="accent1"/>
                </a:solidFill>
              </a:rPr>
              <a:t>CONTACT</a:t>
            </a:r>
            <a:endParaRPr lang="fr-FR" sz="1600" dirty="0">
              <a:solidFill>
                <a:schemeClr val="tx1">
                  <a:lumMod val="75000"/>
                  <a:lumOff val="25000"/>
                </a:schemeClr>
              </a:solidFill>
              <a:latin typeface="Century Schoolbook" panose="02040604050505020304" pitchFamily="18" charset="0"/>
            </a:endParaRPr>
          </a:p>
          <a:p>
            <a:pPr algn="ctr">
              <a:defRPr/>
            </a:pPr>
            <a:r>
              <a:rPr lang="fr-FR" sz="2000" dirty="0">
                <a:solidFill>
                  <a:srgbClr val="002060"/>
                </a:solidFill>
                <a:latin typeface="Century Schoolbook" panose="02040604050505020304" pitchFamily="18" charset="0"/>
              </a:rPr>
              <a:t> </a:t>
            </a:r>
            <a:r>
              <a:rPr lang="fr-FR" sz="2000" b="1" dirty="0">
                <a:solidFill>
                  <a:srgbClr val="002060"/>
                </a:solidFill>
                <a:latin typeface="Century Schoolbook" panose="02040604050505020304" pitchFamily="18" charset="0"/>
              </a:rPr>
              <a:t>Hassen Brahim </a:t>
            </a:r>
            <a:r>
              <a:rPr lang="fr-FR" sz="1600" b="1" u="sng" dirty="0" smtClean="0">
                <a:solidFill>
                  <a:schemeClr val="tx1">
                    <a:lumMod val="75000"/>
                    <a:lumOff val="25000"/>
                  </a:schemeClr>
                </a:solidFill>
                <a:effectLst>
                  <a:outerShdw blurRad="38100" dist="38100" dir="2700000" algn="tl">
                    <a:srgbClr val="000000">
                      <a:alpha val="43137"/>
                    </a:srgbClr>
                  </a:outerShdw>
                </a:effectLst>
                <a:latin typeface="Bookman Old Style" panose="02050604050505020204" pitchFamily="18" charset="0"/>
              </a:rPr>
              <a:t>GERANT</a:t>
            </a:r>
          </a:p>
          <a:p>
            <a:pPr algn="ctr">
              <a:defRPr/>
            </a:pPr>
            <a:r>
              <a:rPr lang="fr-FR" sz="2000" b="1" dirty="0" smtClean="0">
                <a:solidFill>
                  <a:srgbClr val="002060"/>
                </a:solidFill>
                <a:latin typeface="Century Schoolbook" panose="02040604050505020304" pitchFamily="18" charset="0"/>
              </a:rPr>
              <a:t>Amine Ben Salem </a:t>
            </a:r>
            <a:r>
              <a:rPr lang="fr-FR" sz="1600" b="1" u="sng" dirty="0" smtClean="0">
                <a:solidFill>
                  <a:schemeClr val="tx1">
                    <a:lumMod val="75000"/>
                    <a:lumOff val="25000"/>
                  </a:schemeClr>
                </a:solidFill>
                <a:effectLst>
                  <a:outerShdw blurRad="38100" dist="38100" dir="2700000" algn="tl">
                    <a:srgbClr val="000000">
                      <a:alpha val="43137"/>
                    </a:srgbClr>
                  </a:outerShdw>
                </a:effectLst>
                <a:latin typeface="Bookman Old Style" panose="02050604050505020204" pitchFamily="18" charset="0"/>
              </a:rPr>
              <a:t>Responsable commercial  </a:t>
            </a:r>
          </a:p>
          <a:p>
            <a:pPr algn="ctr">
              <a:defRPr/>
            </a:pPr>
            <a:endParaRPr lang="fr-FR" sz="1600" b="1" u="sng" dirty="0" smtClean="0">
              <a:solidFill>
                <a:schemeClr val="tx1">
                  <a:lumMod val="75000"/>
                  <a:lumOff val="25000"/>
                </a:schemeClr>
              </a:solidFill>
              <a:effectLst>
                <a:outerShdw blurRad="38100" dist="38100" dir="2700000" algn="tl">
                  <a:srgbClr val="000000">
                    <a:alpha val="43137"/>
                  </a:srgbClr>
                </a:outerShdw>
              </a:effectLst>
              <a:latin typeface="Bookman Old Style" panose="02050604050505020204" pitchFamily="18" charset="0"/>
            </a:endParaRPr>
          </a:p>
          <a:p>
            <a:pPr algn="ctr">
              <a:defRPr/>
            </a:pPr>
            <a:r>
              <a:rPr lang="fr-FR" b="1" dirty="0" smtClean="0">
                <a:solidFill>
                  <a:schemeClr val="tx1">
                    <a:lumMod val="75000"/>
                    <a:lumOff val="25000"/>
                  </a:schemeClr>
                </a:solidFill>
              </a:rPr>
              <a:t>Tél</a:t>
            </a:r>
            <a:r>
              <a:rPr lang="fr-FR" b="1" dirty="0">
                <a:solidFill>
                  <a:schemeClr val="tx1">
                    <a:lumMod val="75000"/>
                    <a:lumOff val="25000"/>
                  </a:schemeClr>
                </a:solidFill>
              </a:rPr>
              <a:t>: 20 39 44 </a:t>
            </a:r>
            <a:r>
              <a:rPr lang="fr-FR" b="1" dirty="0" smtClean="0">
                <a:solidFill>
                  <a:schemeClr val="tx1">
                    <a:lumMod val="75000"/>
                    <a:lumOff val="25000"/>
                  </a:schemeClr>
                </a:solidFill>
              </a:rPr>
              <a:t>04 / 52 </a:t>
            </a:r>
            <a:r>
              <a:rPr lang="fr-FR" b="1" dirty="0">
                <a:solidFill>
                  <a:schemeClr val="tx1">
                    <a:lumMod val="75000"/>
                    <a:lumOff val="25000"/>
                  </a:schemeClr>
                </a:solidFill>
              </a:rPr>
              <a:t>99 44 04 </a:t>
            </a:r>
            <a:r>
              <a:rPr lang="fr-FR" b="1" dirty="0" smtClean="0">
                <a:solidFill>
                  <a:schemeClr val="tx1">
                    <a:lumMod val="75000"/>
                    <a:lumOff val="25000"/>
                  </a:schemeClr>
                </a:solidFill>
              </a:rPr>
              <a:t>/ 73 </a:t>
            </a:r>
            <a:r>
              <a:rPr lang="fr-FR" b="1" dirty="0">
                <a:solidFill>
                  <a:schemeClr val="tx1">
                    <a:lumMod val="75000"/>
                    <a:lumOff val="25000"/>
                  </a:schemeClr>
                </a:solidFill>
              </a:rPr>
              <a:t>463 </a:t>
            </a:r>
            <a:r>
              <a:rPr lang="fr-FR" b="1" dirty="0" smtClean="0">
                <a:solidFill>
                  <a:schemeClr val="tx1">
                    <a:lumMod val="75000"/>
                    <a:lumOff val="25000"/>
                  </a:schemeClr>
                </a:solidFill>
              </a:rPr>
              <a:t>287/50 33 24 77</a:t>
            </a:r>
          </a:p>
          <a:p>
            <a:pPr algn="ctr">
              <a:defRPr/>
            </a:pPr>
            <a:r>
              <a:rPr lang="fr-FR" b="1" dirty="0" smtClean="0">
                <a:solidFill>
                  <a:schemeClr val="tx1">
                    <a:lumMod val="75000"/>
                    <a:lumOff val="25000"/>
                  </a:schemeClr>
                </a:solidFill>
              </a:rPr>
              <a:t> </a:t>
            </a:r>
          </a:p>
          <a:p>
            <a:pPr algn="r">
              <a:defRPr/>
            </a:pPr>
            <a:r>
              <a:rPr lang="fr-FR" b="1" dirty="0" smtClean="0">
                <a:solidFill>
                  <a:schemeClr val="tx1">
                    <a:lumMod val="75000"/>
                    <a:lumOff val="25000"/>
                  </a:schemeClr>
                </a:solidFill>
              </a:rPr>
              <a:t>Adresse </a:t>
            </a:r>
            <a:r>
              <a:rPr lang="fr-FR" b="1" dirty="0">
                <a:solidFill>
                  <a:schemeClr val="tx1">
                    <a:lumMod val="75000"/>
                    <a:lumOff val="25000"/>
                  </a:schemeClr>
                </a:solidFill>
              </a:rPr>
              <a:t>électronique </a:t>
            </a:r>
            <a:r>
              <a:rPr lang="fr-FR" b="1" dirty="0" smtClean="0">
                <a:solidFill>
                  <a:schemeClr val="tx1">
                    <a:lumMod val="75000"/>
                    <a:lumOff val="25000"/>
                  </a:schemeClr>
                </a:solidFill>
              </a:rPr>
              <a:t>:*direction@sac-consulting.com   </a:t>
            </a:r>
          </a:p>
          <a:p>
            <a:pPr algn="r">
              <a:defRPr/>
            </a:pPr>
            <a:r>
              <a:rPr lang="fr-FR" b="1" dirty="0" smtClean="0">
                <a:solidFill>
                  <a:schemeClr val="tx1">
                    <a:lumMod val="75000"/>
                    <a:lumOff val="25000"/>
                  </a:schemeClr>
                </a:solidFill>
              </a:rPr>
              <a:t>   *commercial@sac-consulting.net</a:t>
            </a:r>
            <a:endParaRPr lang="fr-FR" b="1" dirty="0">
              <a:solidFill>
                <a:schemeClr val="tx1">
                  <a:lumMod val="75000"/>
                  <a:lumOff val="25000"/>
                </a:schemeClr>
              </a:solidFill>
            </a:endParaRPr>
          </a:p>
        </p:txBody>
      </p:sp>
    </p:spTree>
    <p:extLst>
      <p:ext uri="{BB962C8B-B14F-4D97-AF65-F5344CB8AC3E}">
        <p14:creationId xmlns:p14="http://schemas.microsoft.com/office/powerpoint/2010/main" val="23227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r>
              <a:rPr lang="fr-FR" dirty="0"/>
              <a:t>2</a:t>
            </a:r>
          </a:p>
        </p:txBody>
      </p:sp>
      <p:sp>
        <p:nvSpPr>
          <p:cNvPr id="3" name="ZoneTexte 2"/>
          <p:cNvSpPr txBox="1"/>
          <p:nvPr/>
        </p:nvSpPr>
        <p:spPr>
          <a:xfrm>
            <a:off x="645458" y="174811"/>
            <a:ext cx="5082241" cy="923330"/>
          </a:xfrm>
          <a:prstGeom prst="rect">
            <a:avLst/>
          </a:prstGeom>
          <a:noFill/>
        </p:spPr>
        <p:txBody>
          <a:bodyPr wrap="square" rtlCol="0">
            <a:spAutoFit/>
          </a:bodyPr>
          <a:lstStyle/>
          <a:p>
            <a:r>
              <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rPr>
              <a:t>Mise à Niveau</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25" y="1320398"/>
            <a:ext cx="2244344" cy="2244344"/>
          </a:xfrm>
          <a:prstGeom prst="rect">
            <a:avLst/>
          </a:prstGeom>
          <a:ln>
            <a:solidFill>
              <a:schemeClr val="accent2"/>
            </a:solidFill>
          </a:ln>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9224" y="1320398"/>
            <a:ext cx="2244344" cy="2244344"/>
          </a:xfrm>
          <a:prstGeom prst="rect">
            <a:avLst/>
          </a:prstGeom>
          <a:ln>
            <a:solidFill>
              <a:schemeClr val="accent1"/>
            </a:solidFill>
          </a:ln>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25" y="3728385"/>
            <a:ext cx="2244344" cy="2244344"/>
          </a:xfrm>
          <a:prstGeom prst="rect">
            <a:avLst/>
          </a:prstGeom>
          <a:ln>
            <a:solidFill>
              <a:schemeClr val="accent1"/>
            </a:solid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224" y="3728384"/>
            <a:ext cx="2244345" cy="2244345"/>
          </a:xfrm>
          <a:prstGeom prst="rect">
            <a:avLst/>
          </a:prstGeom>
          <a:solidFill>
            <a:schemeClr val="accent2"/>
          </a:solidFill>
          <a:ln>
            <a:solidFill>
              <a:schemeClr val="accent2"/>
            </a:solidFill>
          </a:ln>
        </p:spPr>
      </p:pic>
      <p:sp>
        <p:nvSpPr>
          <p:cNvPr id="8" name="Rectangle 7"/>
          <p:cNvSpPr/>
          <p:nvPr/>
        </p:nvSpPr>
        <p:spPr>
          <a:xfrm>
            <a:off x="368925" y="5777035"/>
            <a:ext cx="2244344" cy="1905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919224" y="5777035"/>
            <a:ext cx="2244344" cy="190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68925" y="3371645"/>
            <a:ext cx="2244344" cy="190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919224" y="3367162"/>
            <a:ext cx="2244344" cy="1905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9523" y="1320398"/>
            <a:ext cx="6350000" cy="4647137"/>
          </a:xfrm>
          <a:prstGeom prst="rect">
            <a:avLst/>
          </a:prstGeom>
          <a:ln>
            <a:solidFill>
              <a:schemeClr val="accent1"/>
            </a:solidFill>
          </a:ln>
        </p:spPr>
      </p:pic>
      <p:sp>
        <p:nvSpPr>
          <p:cNvPr id="14" name="Rectangle 13"/>
          <p:cNvSpPr/>
          <p:nvPr/>
        </p:nvSpPr>
        <p:spPr>
          <a:xfrm>
            <a:off x="5469522" y="5757964"/>
            <a:ext cx="6350001" cy="21060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133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6000">
              <a:schemeClr val="bg1">
                <a:lumMod val="95000"/>
              </a:schemeClr>
            </a:gs>
            <a:gs pos="100000">
              <a:schemeClr val="bg1">
                <a:lumMod val="85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smtClean="0"/>
              <a:t>3</a:t>
            </a:r>
            <a:endParaRPr lang="fr-FR" dirty="0"/>
          </a:p>
        </p:txBody>
      </p:sp>
      <p:sp>
        <p:nvSpPr>
          <p:cNvPr id="5" name="ZoneTexte 4"/>
          <p:cNvSpPr txBox="1"/>
          <p:nvPr/>
        </p:nvSpPr>
        <p:spPr>
          <a:xfrm>
            <a:off x="645458" y="174811"/>
            <a:ext cx="5082241" cy="923330"/>
          </a:xfrm>
          <a:prstGeom prst="rect">
            <a:avLst/>
          </a:prstGeom>
          <a:noFill/>
        </p:spPr>
        <p:txBody>
          <a:bodyPr wrap="square" rtlCol="0">
            <a:spAutoFit/>
          </a:bodyPr>
          <a:lstStyle/>
          <a:p>
            <a:r>
              <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rPr>
              <a:t>Mise à Niveau</a:t>
            </a:r>
          </a:p>
        </p:txBody>
      </p:sp>
      <p:grpSp>
        <p:nvGrpSpPr>
          <p:cNvPr id="2" name="Groupe 1"/>
          <p:cNvGrpSpPr/>
          <p:nvPr/>
        </p:nvGrpSpPr>
        <p:grpSpPr>
          <a:xfrm>
            <a:off x="353541" y="1338770"/>
            <a:ext cx="6423475" cy="1356302"/>
            <a:chOff x="353541" y="1338770"/>
            <a:chExt cx="6423475" cy="1356302"/>
          </a:xfrm>
        </p:grpSpPr>
        <p:sp>
          <p:nvSpPr>
            <p:cNvPr id="25" name="Rectangle à coins arrondis 24"/>
            <p:cNvSpPr/>
            <p:nvPr/>
          </p:nvSpPr>
          <p:spPr>
            <a:xfrm>
              <a:off x="353541" y="1345657"/>
              <a:ext cx="6423475" cy="1349415"/>
            </a:xfrm>
            <a:prstGeom prst="roundRect">
              <a:avLst>
                <a:gd name="adj" fmla="val 10426"/>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53541" y="1338770"/>
              <a:ext cx="5635501" cy="1323439"/>
            </a:xfrm>
            <a:prstGeom prst="rect">
              <a:avLst/>
            </a:prstGeom>
            <a:noFill/>
          </p:spPr>
          <p:txBody>
            <a:bodyPr wrap="square" rtlCol="0">
              <a:spAutoFit/>
            </a:bodyPr>
            <a:lstStyle/>
            <a:p>
              <a:pPr algn="just"/>
              <a:r>
                <a:rPr lang="fr-FR" sz="1600" b="1" dirty="0">
                  <a:solidFill>
                    <a:schemeClr val="tx1">
                      <a:lumMod val="75000"/>
                      <a:lumOff val="25000"/>
                    </a:schemeClr>
                  </a:solidFill>
                </a:rPr>
                <a:t>Sac Consulting </a:t>
              </a:r>
              <a:r>
                <a:rPr lang="fr-FR" sz="1600" dirty="0">
                  <a:solidFill>
                    <a:schemeClr val="tx1">
                      <a:lumMod val="75000"/>
                      <a:lumOff val="25000"/>
                    </a:schemeClr>
                  </a:solidFill>
                </a:rPr>
                <a:t>met à votre disposition une équipe, parmi les meilleurs,  d’experts tunisiens pour réussir votre projet de mise à niveau.</a:t>
              </a:r>
            </a:p>
            <a:p>
              <a:pPr algn="just"/>
              <a:r>
                <a:rPr lang="fr-FR" sz="1600" dirty="0">
                  <a:solidFill>
                    <a:schemeClr val="tx1">
                      <a:lumMod val="75000"/>
                      <a:lumOff val="25000"/>
                    </a:schemeClr>
                  </a:solidFill>
                </a:rPr>
                <a:t>L’objectif de la mission est de permettre à l’entreprise de disposer d’une vision stratégique ainsi que de moyens pour l’amener à :</a:t>
              </a:r>
            </a:p>
          </p:txBody>
        </p:sp>
      </p:grpSp>
      <p:grpSp>
        <p:nvGrpSpPr>
          <p:cNvPr id="3" name="Groupe 2"/>
          <p:cNvGrpSpPr/>
          <p:nvPr/>
        </p:nvGrpSpPr>
        <p:grpSpPr>
          <a:xfrm>
            <a:off x="6044481" y="1338770"/>
            <a:ext cx="5751094" cy="1356304"/>
            <a:chOff x="6044481" y="1338770"/>
            <a:chExt cx="5751094" cy="1356304"/>
          </a:xfrm>
        </p:grpSpPr>
        <p:grpSp>
          <p:nvGrpSpPr>
            <p:cNvPr id="9" name="Groupe 8"/>
            <p:cNvGrpSpPr/>
            <p:nvPr/>
          </p:nvGrpSpPr>
          <p:grpSpPr>
            <a:xfrm>
              <a:off x="6044481" y="1338770"/>
              <a:ext cx="5751094" cy="1356304"/>
              <a:chOff x="5991726" y="1398930"/>
              <a:chExt cx="5751094" cy="1356304"/>
            </a:xfrm>
            <a:effectLst>
              <a:outerShdw blurRad="50800" dist="38100" dir="2700000" algn="tl" rotWithShape="0">
                <a:prstClr val="black">
                  <a:alpha val="40000"/>
                </a:prstClr>
              </a:outerShdw>
            </a:effectLst>
          </p:grpSpPr>
          <p:sp>
            <p:nvSpPr>
              <p:cNvPr id="10" name="Forme libre 9"/>
              <p:cNvSpPr/>
              <p:nvPr/>
            </p:nvSpPr>
            <p:spPr>
              <a:xfrm>
                <a:off x="5991726" y="1398931"/>
                <a:ext cx="2875547" cy="696199"/>
              </a:xfrm>
              <a:custGeom>
                <a:avLst/>
                <a:gdLst>
                  <a:gd name="connsiteX0" fmla="*/ 0 w 696199"/>
                  <a:gd name="connsiteY0" fmla="*/ 0 h 2875547"/>
                  <a:gd name="connsiteX1" fmla="*/ 580164 w 696199"/>
                  <a:gd name="connsiteY1" fmla="*/ 0 h 2875547"/>
                  <a:gd name="connsiteX2" fmla="*/ 696199 w 696199"/>
                  <a:gd name="connsiteY2" fmla="*/ 116035 h 2875547"/>
                  <a:gd name="connsiteX3" fmla="*/ 696199 w 696199"/>
                  <a:gd name="connsiteY3" fmla="*/ 2875547 h 2875547"/>
                  <a:gd name="connsiteX4" fmla="*/ 0 w 696199"/>
                  <a:gd name="connsiteY4" fmla="*/ 2875547 h 2875547"/>
                  <a:gd name="connsiteX5" fmla="*/ 0 w 696199"/>
                  <a:gd name="connsiteY5" fmla="*/ 0 h 28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199" h="2875547">
                    <a:moveTo>
                      <a:pt x="0" y="2875545"/>
                    </a:moveTo>
                    <a:lnTo>
                      <a:pt x="0" y="479267"/>
                    </a:lnTo>
                    <a:cubicBezTo>
                      <a:pt x="0" y="214578"/>
                      <a:pt x="12578" y="2"/>
                      <a:pt x="28093" y="2"/>
                    </a:cubicBezTo>
                    <a:lnTo>
                      <a:pt x="696199" y="2"/>
                    </a:lnTo>
                    <a:lnTo>
                      <a:pt x="696199" y="2875545"/>
                    </a:lnTo>
                    <a:lnTo>
                      <a:pt x="0" y="28755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7" tIns="99568" rIns="99568" bIns="273618" numCol="1" spcCol="1270" anchor="ctr" anchorCtr="0">
                <a:noAutofit/>
              </a:bodyPr>
              <a:lstStyle/>
              <a:p>
                <a:pPr lvl="0" algn="ctr" defTabSz="622300">
                  <a:spcBef>
                    <a:spcPct val="0"/>
                  </a:spcBef>
                </a:pPr>
                <a:endParaRPr lang="fr-FR" b="0" i="0" kern="1200" dirty="0">
                  <a:latin typeface="Myriad Pro" panose="020B0503030403020204" pitchFamily="34" charset="0"/>
                </a:endParaRPr>
              </a:p>
            </p:txBody>
          </p:sp>
          <p:sp>
            <p:nvSpPr>
              <p:cNvPr id="11" name="Forme libre 10"/>
              <p:cNvSpPr/>
              <p:nvPr/>
            </p:nvSpPr>
            <p:spPr>
              <a:xfrm>
                <a:off x="8867273" y="1398930"/>
                <a:ext cx="2875547" cy="660104"/>
              </a:xfrm>
              <a:custGeom>
                <a:avLst/>
                <a:gdLst>
                  <a:gd name="connsiteX0" fmla="*/ 0 w 2875547"/>
                  <a:gd name="connsiteY0" fmla="*/ 0 h 696199"/>
                  <a:gd name="connsiteX1" fmla="*/ 2759512 w 2875547"/>
                  <a:gd name="connsiteY1" fmla="*/ 0 h 696199"/>
                  <a:gd name="connsiteX2" fmla="*/ 2875547 w 2875547"/>
                  <a:gd name="connsiteY2" fmla="*/ 116035 h 696199"/>
                  <a:gd name="connsiteX3" fmla="*/ 2875547 w 2875547"/>
                  <a:gd name="connsiteY3" fmla="*/ 696199 h 696199"/>
                  <a:gd name="connsiteX4" fmla="*/ 0 w 2875547"/>
                  <a:gd name="connsiteY4" fmla="*/ 696199 h 696199"/>
                  <a:gd name="connsiteX5" fmla="*/ 0 w 2875547"/>
                  <a:gd name="connsiteY5" fmla="*/ 0 h 69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5547" h="696199">
                    <a:moveTo>
                      <a:pt x="0" y="0"/>
                    </a:moveTo>
                    <a:lnTo>
                      <a:pt x="2759512" y="0"/>
                    </a:lnTo>
                    <a:cubicBezTo>
                      <a:pt x="2823596" y="0"/>
                      <a:pt x="2875547" y="51951"/>
                      <a:pt x="2875547" y="116035"/>
                    </a:cubicBezTo>
                    <a:lnTo>
                      <a:pt x="2875547" y="696199"/>
                    </a:lnTo>
                    <a:lnTo>
                      <a:pt x="0" y="6961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02066" numCol="1" spcCol="1270" anchor="ctr" anchorCtr="0">
                <a:noAutofit/>
              </a:bodyPr>
              <a:lstStyle/>
              <a:p>
                <a:pPr lvl="0" algn="ctr" defTabSz="800100">
                  <a:lnSpc>
                    <a:spcPct val="90000"/>
                  </a:lnSpc>
                  <a:spcBef>
                    <a:spcPct val="0"/>
                  </a:spcBef>
                  <a:spcAft>
                    <a:spcPct val="35000"/>
                  </a:spcAft>
                </a:pPr>
                <a:endParaRPr lang="fr-FR" sz="1800" kern="1200"/>
              </a:p>
            </p:txBody>
          </p:sp>
          <p:sp>
            <p:nvSpPr>
              <p:cNvPr id="12" name="Forme libre 11"/>
              <p:cNvSpPr/>
              <p:nvPr/>
            </p:nvSpPr>
            <p:spPr>
              <a:xfrm rot="21600000">
                <a:off x="5991726" y="2059033"/>
                <a:ext cx="2875547" cy="696201"/>
              </a:xfrm>
              <a:custGeom>
                <a:avLst/>
                <a:gdLst>
                  <a:gd name="connsiteX0" fmla="*/ 0 w 2875547"/>
                  <a:gd name="connsiteY0" fmla="*/ 0 h 696199"/>
                  <a:gd name="connsiteX1" fmla="*/ 2759512 w 2875547"/>
                  <a:gd name="connsiteY1" fmla="*/ 0 h 696199"/>
                  <a:gd name="connsiteX2" fmla="*/ 2875547 w 2875547"/>
                  <a:gd name="connsiteY2" fmla="*/ 116035 h 696199"/>
                  <a:gd name="connsiteX3" fmla="*/ 2875547 w 2875547"/>
                  <a:gd name="connsiteY3" fmla="*/ 696199 h 696199"/>
                  <a:gd name="connsiteX4" fmla="*/ 0 w 2875547"/>
                  <a:gd name="connsiteY4" fmla="*/ 696199 h 696199"/>
                  <a:gd name="connsiteX5" fmla="*/ 0 w 2875547"/>
                  <a:gd name="connsiteY5" fmla="*/ 0 h 69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5547" h="696199">
                    <a:moveTo>
                      <a:pt x="2875547" y="696198"/>
                    </a:moveTo>
                    <a:lnTo>
                      <a:pt x="116035" y="696198"/>
                    </a:lnTo>
                    <a:cubicBezTo>
                      <a:pt x="51951" y="696198"/>
                      <a:pt x="0" y="644247"/>
                      <a:pt x="0" y="580163"/>
                    </a:cubicBezTo>
                    <a:lnTo>
                      <a:pt x="0" y="1"/>
                    </a:lnTo>
                    <a:lnTo>
                      <a:pt x="2875547" y="1"/>
                    </a:lnTo>
                    <a:lnTo>
                      <a:pt x="2875547" y="6961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5" tIns="302066" rIns="128016" bIns="128018" numCol="1" spcCol="1270" anchor="ctr" anchorCtr="0">
                <a:noAutofit/>
              </a:bodyPr>
              <a:lstStyle/>
              <a:p>
                <a:pPr lvl="0" algn="ctr" defTabSz="800100">
                  <a:lnSpc>
                    <a:spcPct val="90000"/>
                  </a:lnSpc>
                  <a:spcBef>
                    <a:spcPct val="0"/>
                  </a:spcBef>
                  <a:spcAft>
                    <a:spcPct val="35000"/>
                  </a:spcAft>
                </a:pPr>
                <a:endParaRPr lang="fr-FR" sz="1800" kern="1200"/>
              </a:p>
            </p:txBody>
          </p:sp>
          <p:sp>
            <p:nvSpPr>
              <p:cNvPr id="13" name="Forme libre 12"/>
              <p:cNvSpPr/>
              <p:nvPr/>
            </p:nvSpPr>
            <p:spPr>
              <a:xfrm>
                <a:off x="8867273" y="2059034"/>
                <a:ext cx="2875547" cy="696199"/>
              </a:xfrm>
              <a:custGeom>
                <a:avLst/>
                <a:gdLst>
                  <a:gd name="connsiteX0" fmla="*/ 0 w 696199"/>
                  <a:gd name="connsiteY0" fmla="*/ 0 h 2875547"/>
                  <a:gd name="connsiteX1" fmla="*/ 580164 w 696199"/>
                  <a:gd name="connsiteY1" fmla="*/ 0 h 2875547"/>
                  <a:gd name="connsiteX2" fmla="*/ 696199 w 696199"/>
                  <a:gd name="connsiteY2" fmla="*/ 116035 h 2875547"/>
                  <a:gd name="connsiteX3" fmla="*/ 696199 w 696199"/>
                  <a:gd name="connsiteY3" fmla="*/ 2875547 h 2875547"/>
                  <a:gd name="connsiteX4" fmla="*/ 0 w 696199"/>
                  <a:gd name="connsiteY4" fmla="*/ 2875547 h 2875547"/>
                  <a:gd name="connsiteX5" fmla="*/ 0 w 696199"/>
                  <a:gd name="connsiteY5" fmla="*/ 0 h 28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199" h="2875547">
                    <a:moveTo>
                      <a:pt x="696199" y="2"/>
                    </a:moveTo>
                    <a:lnTo>
                      <a:pt x="696199" y="2396280"/>
                    </a:lnTo>
                    <a:cubicBezTo>
                      <a:pt x="696199" y="2660969"/>
                      <a:pt x="683621" y="2875545"/>
                      <a:pt x="668106" y="2875545"/>
                    </a:cubicBezTo>
                    <a:lnTo>
                      <a:pt x="0" y="2875545"/>
                    </a:lnTo>
                    <a:lnTo>
                      <a:pt x="0" y="2"/>
                    </a:lnTo>
                    <a:lnTo>
                      <a:pt x="696199" y="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02066" rIns="128016" bIns="128016" numCol="1" spcCol="1270" anchor="ctr" anchorCtr="0">
                <a:noAutofit/>
              </a:bodyPr>
              <a:lstStyle/>
              <a:p>
                <a:pPr lvl="0" algn="ctr" defTabSz="800100">
                  <a:lnSpc>
                    <a:spcPct val="90000"/>
                  </a:lnSpc>
                  <a:spcBef>
                    <a:spcPct val="0"/>
                  </a:spcBef>
                  <a:spcAft>
                    <a:spcPct val="35000"/>
                  </a:spcAft>
                </a:pPr>
                <a:endParaRPr lang="fr-FR" sz="1800" kern="1200" dirty="0"/>
              </a:p>
            </p:txBody>
          </p:sp>
        </p:grpSp>
        <p:sp>
          <p:nvSpPr>
            <p:cNvPr id="20" name="Rectangle 19"/>
            <p:cNvSpPr/>
            <p:nvPr/>
          </p:nvSpPr>
          <p:spPr>
            <a:xfrm>
              <a:off x="8946096" y="1502204"/>
              <a:ext cx="2823411" cy="369332"/>
            </a:xfrm>
            <a:prstGeom prst="rect">
              <a:avLst/>
            </a:prstGeom>
          </p:spPr>
          <p:txBody>
            <a:bodyPr wrap="square">
              <a:spAutoFit/>
            </a:bodyPr>
            <a:lstStyle/>
            <a:p>
              <a:pPr algn="ctr"/>
              <a:r>
                <a:rPr lang="fr-FR" dirty="0">
                  <a:solidFill>
                    <a:schemeClr val="lt1"/>
                  </a:solidFill>
                  <a:latin typeface="Myriad Pro" panose="020B0503030403020204" pitchFamily="34" charset="0"/>
                </a:rPr>
                <a:t>Renforcer sa </a:t>
              </a:r>
              <a:r>
                <a:rPr lang="fr-FR" dirty="0" smtClean="0">
                  <a:solidFill>
                    <a:schemeClr val="lt1"/>
                  </a:solidFill>
                  <a:latin typeface="Myriad Pro" panose="020B0503030403020204" pitchFamily="34" charset="0"/>
                </a:rPr>
                <a:t>rentabilité</a:t>
              </a:r>
              <a:endParaRPr lang="fr-FR" dirty="0">
                <a:solidFill>
                  <a:schemeClr val="lt1"/>
                </a:solidFill>
                <a:latin typeface="Myriad Pro" panose="020B0503030403020204" pitchFamily="34" charset="0"/>
              </a:endParaRPr>
            </a:p>
          </p:txBody>
        </p:sp>
        <p:sp>
          <p:nvSpPr>
            <p:cNvPr id="22" name="Rectangle 21"/>
            <p:cNvSpPr/>
            <p:nvPr/>
          </p:nvSpPr>
          <p:spPr>
            <a:xfrm>
              <a:off x="6479576" y="2162307"/>
              <a:ext cx="2005357" cy="369332"/>
            </a:xfrm>
            <a:prstGeom prst="rect">
              <a:avLst/>
            </a:prstGeom>
          </p:spPr>
          <p:txBody>
            <a:bodyPr wrap="none">
              <a:spAutoFit/>
            </a:bodyPr>
            <a:lstStyle/>
            <a:p>
              <a:r>
                <a:rPr lang="fr-FR" dirty="0">
                  <a:solidFill>
                    <a:schemeClr val="lt1"/>
                  </a:solidFill>
                  <a:latin typeface="Myriad Pro" panose="020B0503030403020204" pitchFamily="34" charset="0"/>
                </a:rPr>
                <a:t>Maitriser ses </a:t>
              </a:r>
              <a:r>
                <a:rPr lang="fr-FR" dirty="0" smtClean="0">
                  <a:solidFill>
                    <a:schemeClr val="lt1"/>
                  </a:solidFill>
                  <a:latin typeface="Myriad Pro" panose="020B0503030403020204" pitchFamily="34" charset="0"/>
                </a:rPr>
                <a:t>coûts</a:t>
              </a:r>
              <a:endParaRPr lang="fr-FR" dirty="0">
                <a:solidFill>
                  <a:schemeClr val="lt1"/>
                </a:solidFill>
                <a:latin typeface="Myriad Pro" panose="020B0503030403020204" pitchFamily="34" charset="0"/>
              </a:endParaRPr>
            </a:p>
          </p:txBody>
        </p:sp>
        <p:sp>
          <p:nvSpPr>
            <p:cNvPr id="23" name="Rectangle 22"/>
            <p:cNvSpPr/>
            <p:nvPr/>
          </p:nvSpPr>
          <p:spPr>
            <a:xfrm>
              <a:off x="9355123" y="2162307"/>
              <a:ext cx="2242345" cy="369332"/>
            </a:xfrm>
            <a:prstGeom prst="rect">
              <a:avLst/>
            </a:prstGeom>
          </p:spPr>
          <p:txBody>
            <a:bodyPr wrap="none">
              <a:spAutoFit/>
            </a:bodyPr>
            <a:lstStyle/>
            <a:p>
              <a:r>
                <a:rPr lang="fr-FR" dirty="0">
                  <a:solidFill>
                    <a:schemeClr val="lt1"/>
                  </a:solidFill>
                  <a:latin typeface="Myriad Pro" panose="020B0503030403020204" pitchFamily="34" charset="0"/>
                </a:rPr>
                <a:t>Assurer sa </a:t>
              </a:r>
              <a:r>
                <a:rPr lang="fr-FR" dirty="0" smtClean="0">
                  <a:solidFill>
                    <a:schemeClr val="lt1"/>
                  </a:solidFill>
                  <a:latin typeface="Myriad Pro" panose="020B0503030403020204" pitchFamily="34" charset="0"/>
                </a:rPr>
                <a:t>croissance</a:t>
              </a:r>
              <a:endParaRPr lang="fr-FR" dirty="0">
                <a:solidFill>
                  <a:schemeClr val="lt1"/>
                </a:solidFill>
                <a:latin typeface="Myriad Pro" panose="020B0503030403020204" pitchFamily="34" charset="0"/>
              </a:endParaRPr>
            </a:p>
          </p:txBody>
        </p:sp>
        <p:sp>
          <p:nvSpPr>
            <p:cNvPr id="24" name="Rectangle 23"/>
            <p:cNvSpPr/>
            <p:nvPr/>
          </p:nvSpPr>
          <p:spPr>
            <a:xfrm>
              <a:off x="6099921" y="1345657"/>
              <a:ext cx="2764668" cy="646331"/>
            </a:xfrm>
            <a:prstGeom prst="rect">
              <a:avLst/>
            </a:prstGeom>
          </p:spPr>
          <p:txBody>
            <a:bodyPr wrap="none">
              <a:spAutoFit/>
            </a:bodyPr>
            <a:lstStyle/>
            <a:p>
              <a:pPr algn="ctr"/>
              <a:r>
                <a:rPr lang="fr-FR" dirty="0">
                  <a:solidFill>
                    <a:schemeClr val="lt1"/>
                  </a:solidFill>
                  <a:latin typeface="Myriad Pro" panose="020B0503030403020204" pitchFamily="34" charset="0"/>
                </a:rPr>
                <a:t>Se positionner </a:t>
              </a:r>
              <a:r>
                <a:rPr lang="fr-FR" dirty="0" smtClean="0">
                  <a:solidFill>
                    <a:schemeClr val="lt1"/>
                  </a:solidFill>
                  <a:latin typeface="Myriad Pro" panose="020B0503030403020204" pitchFamily="34" charset="0"/>
                </a:rPr>
                <a:t>dans</a:t>
              </a:r>
            </a:p>
            <a:p>
              <a:pPr algn="ctr"/>
              <a:r>
                <a:rPr lang="fr-FR" dirty="0" smtClean="0">
                  <a:solidFill>
                    <a:schemeClr val="lt1"/>
                  </a:solidFill>
                  <a:latin typeface="Myriad Pro" panose="020B0503030403020204" pitchFamily="34" charset="0"/>
                </a:rPr>
                <a:t> </a:t>
              </a:r>
              <a:r>
                <a:rPr lang="fr-FR" dirty="0">
                  <a:solidFill>
                    <a:schemeClr val="lt1"/>
                  </a:solidFill>
                  <a:latin typeface="Myriad Pro" panose="020B0503030403020204" pitchFamily="34" charset="0"/>
                </a:rPr>
                <a:t>un contexte </a:t>
              </a:r>
              <a:r>
                <a:rPr lang="fr-FR" dirty="0" smtClean="0">
                  <a:solidFill>
                    <a:schemeClr val="lt1"/>
                  </a:solidFill>
                  <a:latin typeface="Myriad Pro" panose="020B0503030403020204" pitchFamily="34" charset="0"/>
                </a:rPr>
                <a:t>concurrentiel</a:t>
              </a:r>
              <a:endParaRPr lang="fr-FR" dirty="0">
                <a:solidFill>
                  <a:schemeClr val="lt1"/>
                </a:solidFill>
                <a:latin typeface="Myriad Pro" panose="020B0503030403020204" pitchFamily="34" charset="0"/>
              </a:endParaRPr>
            </a:p>
          </p:txBody>
        </p:sp>
      </p:grpSp>
      <p:sp>
        <p:nvSpPr>
          <p:cNvPr id="26" name="Rectangle 25"/>
          <p:cNvSpPr/>
          <p:nvPr/>
        </p:nvSpPr>
        <p:spPr>
          <a:xfrm>
            <a:off x="353541" y="3127092"/>
            <a:ext cx="5746380" cy="830997"/>
          </a:xfrm>
          <a:prstGeom prst="rect">
            <a:avLst/>
          </a:prstGeom>
        </p:spPr>
        <p:txBody>
          <a:bodyPr wrap="square">
            <a:spAutoFit/>
          </a:bodyPr>
          <a:lstStyle/>
          <a:p>
            <a:pPr algn="just"/>
            <a:r>
              <a:rPr lang="fr-FR" altLang="fr-FR" sz="1600" dirty="0">
                <a:solidFill>
                  <a:schemeClr val="tx1">
                    <a:lumMod val="75000"/>
                    <a:lumOff val="25000"/>
                  </a:schemeClr>
                </a:solidFill>
              </a:rPr>
              <a:t>Avec le remboursement par l’Etat d’un taux des investissements réalisés dans le cadre du plan de mise à niveau et ce ci comme suite :</a:t>
            </a:r>
          </a:p>
        </p:txBody>
      </p:sp>
      <p:grpSp>
        <p:nvGrpSpPr>
          <p:cNvPr id="7" name="Groupe 6"/>
          <p:cNvGrpSpPr/>
          <p:nvPr/>
        </p:nvGrpSpPr>
        <p:grpSpPr>
          <a:xfrm>
            <a:off x="427262" y="3869244"/>
            <a:ext cx="6250264" cy="2185214"/>
            <a:chOff x="427262" y="3869244"/>
            <a:chExt cx="6250264" cy="2185214"/>
          </a:xfrm>
        </p:grpSpPr>
        <p:sp>
          <p:nvSpPr>
            <p:cNvPr id="27" name="Rectangle 26"/>
            <p:cNvSpPr/>
            <p:nvPr/>
          </p:nvSpPr>
          <p:spPr>
            <a:xfrm>
              <a:off x="590579" y="3869244"/>
              <a:ext cx="6086947" cy="2185214"/>
            </a:xfrm>
            <a:prstGeom prst="rect">
              <a:avLst/>
            </a:prstGeom>
          </p:spPr>
          <p:txBody>
            <a:bodyPr wrap="square">
              <a:spAutoFit/>
            </a:bodyPr>
            <a:lstStyle/>
            <a:p>
              <a:pPr>
                <a:lnSpc>
                  <a:spcPct val="150000"/>
                </a:lnSpc>
              </a:pPr>
              <a:r>
                <a:rPr lang="fr-FR" sz="1600" dirty="0" smtClean="0">
                  <a:solidFill>
                    <a:schemeClr val="tx1">
                      <a:lumMod val="75000"/>
                      <a:lumOff val="25000"/>
                    </a:schemeClr>
                  </a:solidFill>
                </a:rPr>
                <a:t>20 % des investissements matériels. (Machines, aménagement de local)</a:t>
              </a:r>
            </a:p>
            <a:p>
              <a:pPr>
                <a:lnSpc>
                  <a:spcPct val="150000"/>
                </a:lnSpc>
              </a:pPr>
              <a:r>
                <a:rPr lang="fr-FR" sz="1600" dirty="0" smtClean="0">
                  <a:solidFill>
                    <a:schemeClr val="tx1">
                      <a:lumMod val="75000"/>
                      <a:lumOff val="25000"/>
                    </a:schemeClr>
                  </a:solidFill>
                </a:rPr>
                <a:t>50</a:t>
              </a:r>
              <a:r>
                <a:rPr lang="fr-FR" sz="1600" dirty="0">
                  <a:solidFill>
                    <a:schemeClr val="tx1">
                      <a:lumMod val="75000"/>
                      <a:lumOff val="25000"/>
                    </a:schemeClr>
                  </a:solidFill>
                </a:rPr>
                <a:t>% de vos achats de matériel informatique.</a:t>
              </a:r>
            </a:p>
            <a:p>
              <a:pPr>
                <a:lnSpc>
                  <a:spcPct val="150000"/>
                </a:lnSpc>
              </a:pPr>
              <a:r>
                <a:rPr lang="fr-FR" sz="1600" dirty="0" smtClean="0">
                  <a:solidFill>
                    <a:schemeClr val="tx1">
                      <a:lumMod val="75000"/>
                      <a:lumOff val="25000"/>
                    </a:schemeClr>
                  </a:solidFill>
                </a:rPr>
                <a:t>70</a:t>
              </a:r>
              <a:r>
                <a:rPr lang="fr-FR" sz="1600" dirty="0">
                  <a:solidFill>
                    <a:schemeClr val="tx1">
                      <a:lumMod val="75000"/>
                      <a:lumOff val="25000"/>
                    </a:schemeClr>
                  </a:solidFill>
                </a:rPr>
                <a:t>% pour vos achats de logiciels informatiques.</a:t>
              </a:r>
            </a:p>
            <a:p>
              <a:pPr>
                <a:lnSpc>
                  <a:spcPct val="150000"/>
                </a:lnSpc>
              </a:pPr>
              <a:r>
                <a:rPr lang="fr-FR" sz="1600" dirty="0" smtClean="0">
                  <a:solidFill>
                    <a:schemeClr val="tx1">
                      <a:lumMod val="75000"/>
                      <a:lumOff val="25000"/>
                    </a:schemeClr>
                  </a:solidFill>
                </a:rPr>
                <a:t>70</a:t>
              </a:r>
              <a:r>
                <a:rPr lang="fr-FR" sz="1600" dirty="0">
                  <a:solidFill>
                    <a:schemeClr val="tx1">
                      <a:lumMod val="75000"/>
                      <a:lumOff val="25000"/>
                    </a:schemeClr>
                  </a:solidFill>
                </a:rPr>
                <a:t>% pour l’obtention des certifications ISO</a:t>
              </a:r>
            </a:p>
            <a:p>
              <a:pPr>
                <a:lnSpc>
                  <a:spcPct val="150000"/>
                </a:lnSpc>
              </a:pPr>
              <a:r>
                <a:rPr lang="fr-FR" sz="1600" dirty="0" smtClean="0">
                  <a:solidFill>
                    <a:schemeClr val="tx1">
                      <a:lumMod val="75000"/>
                      <a:lumOff val="25000"/>
                    </a:schemeClr>
                  </a:solidFill>
                </a:rPr>
                <a:t>70</a:t>
              </a:r>
              <a:r>
                <a:rPr lang="fr-FR" sz="1600" dirty="0">
                  <a:solidFill>
                    <a:schemeClr val="tx1">
                      <a:lumMod val="75000"/>
                      <a:lumOff val="25000"/>
                    </a:schemeClr>
                  </a:solidFill>
                </a:rPr>
                <a:t>% pour la réalisation des actions d’assistance technique et </a:t>
              </a:r>
              <a:r>
                <a:rPr lang="fr-FR" sz="1600" dirty="0" smtClean="0">
                  <a:solidFill>
                    <a:schemeClr val="tx1">
                      <a:lumMod val="75000"/>
                      <a:lumOff val="25000"/>
                    </a:schemeClr>
                  </a:solidFill>
                </a:rPr>
                <a:t>de</a:t>
              </a:r>
            </a:p>
            <a:p>
              <a:r>
                <a:rPr lang="fr-FR" sz="1600" dirty="0" smtClean="0">
                  <a:solidFill>
                    <a:schemeClr val="tx1">
                      <a:lumMod val="75000"/>
                      <a:lumOff val="25000"/>
                    </a:schemeClr>
                  </a:solidFill>
                </a:rPr>
                <a:t>formation </a:t>
              </a:r>
              <a:r>
                <a:rPr lang="fr-FR" sz="1600" dirty="0">
                  <a:solidFill>
                    <a:schemeClr val="tx1">
                      <a:lumMod val="75000"/>
                      <a:lumOff val="25000"/>
                    </a:schemeClr>
                  </a:solidFill>
                </a:rPr>
                <a:t>(intervention d’experts étrangers et tunisiens). et </a:t>
              </a:r>
              <a:r>
                <a:rPr lang="fr-FR" sz="1600" dirty="0" smtClean="0">
                  <a:solidFill>
                    <a:schemeClr val="tx1">
                      <a:lumMod val="75000"/>
                      <a:lumOff val="25000"/>
                    </a:schemeClr>
                  </a:solidFill>
                </a:rPr>
                <a:t>autres….</a:t>
              </a:r>
              <a:endParaRPr lang="fr-FR" sz="1600" dirty="0">
                <a:solidFill>
                  <a:schemeClr val="tx1">
                    <a:lumMod val="75000"/>
                    <a:lumOff val="25000"/>
                  </a:schemeClr>
                </a:solidFill>
              </a:endParaRPr>
            </a:p>
          </p:txBody>
        </p:sp>
        <p:sp>
          <p:nvSpPr>
            <p:cNvPr id="28" name="Ellipse 27"/>
            <p:cNvSpPr/>
            <p:nvPr/>
          </p:nvSpPr>
          <p:spPr>
            <a:xfrm>
              <a:off x="428726" y="4038260"/>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27262" y="4388983"/>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427262" y="4774256"/>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432379" y="5129248"/>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432379" y="5504123"/>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3" name="Imag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891" y="2916859"/>
            <a:ext cx="3387061" cy="3482976"/>
          </a:xfrm>
          <a:prstGeom prst="rect">
            <a:avLst/>
          </a:prstGeom>
        </p:spPr>
      </p:pic>
    </p:spTree>
    <p:extLst>
      <p:ext uri="{BB962C8B-B14F-4D97-AF65-F5344CB8AC3E}">
        <p14:creationId xmlns:p14="http://schemas.microsoft.com/office/powerpoint/2010/main" val="26183726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125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75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750" fill="hold"/>
                                        <p:tgtEl>
                                          <p:spTgt spid="33"/>
                                        </p:tgtEl>
                                        <p:attrNameLst>
                                          <p:attrName>ppt_w</p:attrName>
                                        </p:attrNameLst>
                                      </p:cBhvr>
                                      <p:tavLst>
                                        <p:tav tm="0">
                                          <p:val>
                                            <p:fltVal val="0"/>
                                          </p:val>
                                        </p:tav>
                                        <p:tav tm="100000">
                                          <p:val>
                                            <p:strVal val="#ppt_w"/>
                                          </p:val>
                                        </p:tav>
                                      </p:tavLst>
                                    </p:anim>
                                    <p:anim calcmode="lin" valueType="num">
                                      <p:cBhvr>
                                        <p:cTn id="26" dur="750" fill="hold"/>
                                        <p:tgtEl>
                                          <p:spTgt spid="33"/>
                                        </p:tgtEl>
                                        <p:attrNameLst>
                                          <p:attrName>ppt_h</p:attrName>
                                        </p:attrNameLst>
                                      </p:cBhvr>
                                      <p:tavLst>
                                        <p:tav tm="0">
                                          <p:val>
                                            <p:fltVal val="0"/>
                                          </p:val>
                                        </p:tav>
                                        <p:tav tm="100000">
                                          <p:val>
                                            <p:strVal val="#ppt_h"/>
                                          </p:val>
                                        </p:tav>
                                      </p:tavLst>
                                    </p:anim>
                                    <p:animEffect transition="in" filter="fade">
                                      <p:cBhvr>
                                        <p:cTn id="2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4</a:t>
            </a:r>
            <a:endParaRPr lang="fr-FR" dirty="0"/>
          </a:p>
        </p:txBody>
      </p:sp>
      <p:sp>
        <p:nvSpPr>
          <p:cNvPr id="3" name="ZoneTexte 2"/>
          <p:cNvSpPr txBox="1"/>
          <p:nvPr/>
        </p:nvSpPr>
        <p:spPr>
          <a:xfrm>
            <a:off x="645458" y="174811"/>
            <a:ext cx="5671121" cy="923330"/>
          </a:xfrm>
          <a:prstGeom prst="rect">
            <a:avLst/>
          </a:prstGeom>
          <a:noFill/>
        </p:spPr>
        <p:txBody>
          <a:bodyPr wrap="square" rtlCol="0">
            <a:spAutoFit/>
          </a:bodyPr>
          <a:lstStyle/>
          <a:p>
            <a:r>
              <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rPr>
              <a:t>Certification ISO</a:t>
            </a:r>
          </a:p>
        </p:txBody>
      </p:sp>
      <p:graphicFrame>
        <p:nvGraphicFramePr>
          <p:cNvPr id="4" name="Diagramme 3"/>
          <p:cNvGraphicFramePr/>
          <p:nvPr>
            <p:extLst>
              <p:ext uri="{D42A27DB-BD31-4B8C-83A1-F6EECF244321}">
                <p14:modId xmlns:p14="http://schemas.microsoft.com/office/powerpoint/2010/main" val="2806111689"/>
              </p:ext>
            </p:extLst>
          </p:nvPr>
        </p:nvGraphicFramePr>
        <p:xfrm>
          <a:off x="397043" y="517358"/>
          <a:ext cx="10046368" cy="6713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0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6000">
              <a:schemeClr val="bg1">
                <a:lumMod val="95000"/>
              </a:schemeClr>
            </a:gs>
            <a:gs pos="100000">
              <a:schemeClr val="bg1">
                <a:lumMod val="85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5</a:t>
            </a:r>
            <a:endParaRPr lang="fr-FR" dirty="0"/>
          </a:p>
        </p:txBody>
      </p:sp>
      <p:sp>
        <p:nvSpPr>
          <p:cNvPr id="4" name="Rectangle 3"/>
          <p:cNvSpPr/>
          <p:nvPr/>
        </p:nvSpPr>
        <p:spPr>
          <a:xfrm>
            <a:off x="280736" y="1294673"/>
            <a:ext cx="11425990" cy="830997"/>
          </a:xfrm>
          <a:prstGeom prst="rect">
            <a:avLst/>
          </a:prstGeom>
        </p:spPr>
        <p:txBody>
          <a:bodyPr wrap="square">
            <a:spAutoFit/>
          </a:bodyPr>
          <a:lstStyle/>
          <a:p>
            <a:pPr algn="just"/>
            <a:r>
              <a:rPr lang="fr-FR" sz="1600" dirty="0">
                <a:solidFill>
                  <a:schemeClr val="tx1">
                    <a:lumMod val="75000"/>
                    <a:lumOff val="25000"/>
                  </a:schemeClr>
                </a:solidFill>
              </a:rPr>
              <a:t>Dans un contexte économique de plus en plus concurrentiel, des clients plus exigeants, et  des prix de vente très réduits, l’organisation interne de l’entreprise par le biais du processus de  </a:t>
            </a:r>
            <a:r>
              <a:rPr lang="fr-FR" sz="1600" b="1" dirty="0">
                <a:solidFill>
                  <a:schemeClr val="tx1">
                    <a:lumMod val="75000"/>
                    <a:lumOff val="25000"/>
                  </a:schemeClr>
                </a:solidFill>
              </a:rPr>
              <a:t>certification  ISO</a:t>
            </a:r>
            <a:r>
              <a:rPr lang="fr-FR" sz="1600" dirty="0">
                <a:solidFill>
                  <a:schemeClr val="tx1">
                    <a:lumMod val="75000"/>
                    <a:lumOff val="25000"/>
                  </a:schemeClr>
                </a:solidFill>
              </a:rPr>
              <a:t>, est devenue une nécessité vitale pour chaque entreprise et un outil efficace d’amélioration continue.</a:t>
            </a:r>
          </a:p>
        </p:txBody>
      </p:sp>
      <p:sp>
        <p:nvSpPr>
          <p:cNvPr id="5" name="ZoneTexte 4"/>
          <p:cNvSpPr txBox="1"/>
          <p:nvPr/>
        </p:nvSpPr>
        <p:spPr>
          <a:xfrm>
            <a:off x="645458" y="174811"/>
            <a:ext cx="5671121" cy="923330"/>
          </a:xfrm>
          <a:prstGeom prst="rect">
            <a:avLst/>
          </a:prstGeom>
          <a:noFill/>
        </p:spPr>
        <p:txBody>
          <a:bodyPr wrap="square" rtlCol="0">
            <a:spAutoFit/>
          </a:bodyPr>
          <a:lstStyle/>
          <a:p>
            <a:r>
              <a:rPr lang="fr-FR" sz="5400" b="1" dirty="0">
                <a:solidFill>
                  <a:schemeClr val="accent1"/>
                </a:solidFill>
                <a:effectLst>
                  <a:outerShdw blurRad="38100" dist="38100" dir="2700000" algn="tl">
                    <a:srgbClr val="000000">
                      <a:alpha val="43137"/>
                    </a:srgbClr>
                  </a:outerShdw>
                </a:effectLst>
                <a:latin typeface="Century Gothic" panose="020B0502020202020204" pitchFamily="34" charset="0"/>
              </a:rPr>
              <a:t>Certification ISO</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97" y="2282087"/>
            <a:ext cx="5925850" cy="3614608"/>
          </a:xfrm>
          <a:prstGeom prst="rect">
            <a:avLst/>
          </a:prstGeom>
        </p:spPr>
      </p:pic>
      <p:sp>
        <p:nvSpPr>
          <p:cNvPr id="7" name="Rectangle 6"/>
          <p:cNvSpPr/>
          <p:nvPr/>
        </p:nvSpPr>
        <p:spPr>
          <a:xfrm>
            <a:off x="280736" y="2177821"/>
            <a:ext cx="3982501" cy="400110"/>
          </a:xfrm>
          <a:prstGeom prst="rect">
            <a:avLst/>
          </a:prstGeom>
        </p:spPr>
        <p:txBody>
          <a:bodyPr wrap="none">
            <a:spAutoFit/>
          </a:bodyPr>
          <a:lstStyle/>
          <a:p>
            <a:pPr algn="ctr">
              <a:defRPr/>
            </a:pPr>
            <a:r>
              <a:rPr lang="fr-FR" sz="2000" b="1" dirty="0">
                <a:solidFill>
                  <a:schemeClr val="accent1"/>
                </a:solidFill>
              </a:rPr>
              <a:t>Les avantages de la certification ISO</a:t>
            </a:r>
          </a:p>
        </p:txBody>
      </p:sp>
      <p:sp>
        <p:nvSpPr>
          <p:cNvPr id="9" name="Rectangle 8"/>
          <p:cNvSpPr/>
          <p:nvPr/>
        </p:nvSpPr>
        <p:spPr>
          <a:xfrm>
            <a:off x="280736" y="2626059"/>
            <a:ext cx="6264443" cy="3293209"/>
          </a:xfrm>
          <a:prstGeom prst="rect">
            <a:avLst/>
          </a:prstGeom>
        </p:spPr>
        <p:txBody>
          <a:bodyPr wrap="square">
            <a:spAutoFit/>
          </a:bodyPr>
          <a:lstStyle/>
          <a:p>
            <a:pPr algn="just"/>
            <a:r>
              <a:rPr lang="fr-FR" sz="1600" b="1" dirty="0" smtClean="0">
                <a:solidFill>
                  <a:schemeClr val="accent1"/>
                </a:solidFill>
              </a:rPr>
              <a:t>-</a:t>
            </a:r>
            <a:r>
              <a:rPr lang="fr-FR" sz="1600" dirty="0" smtClean="0">
                <a:solidFill>
                  <a:schemeClr val="tx1">
                    <a:lumMod val="75000"/>
                    <a:lumOff val="25000"/>
                  </a:schemeClr>
                </a:solidFill>
              </a:rPr>
              <a:t>   Minimiser </a:t>
            </a:r>
            <a:r>
              <a:rPr lang="fr-FR" sz="1600" dirty="0">
                <a:solidFill>
                  <a:schemeClr val="tx1">
                    <a:lumMod val="75000"/>
                    <a:lumOff val="25000"/>
                  </a:schemeClr>
                </a:solidFill>
              </a:rPr>
              <a:t>le risque d’apparition des produits non conforme et </a:t>
            </a:r>
            <a:r>
              <a:rPr lang="fr-FR" sz="1600" dirty="0" smtClean="0">
                <a:solidFill>
                  <a:schemeClr val="tx1">
                    <a:lumMod val="75000"/>
                    <a:lumOff val="25000"/>
                  </a:schemeClr>
                </a:solidFill>
              </a:rPr>
              <a:t>  </a:t>
            </a:r>
          </a:p>
          <a:p>
            <a:pPr algn="just"/>
            <a:r>
              <a:rPr lang="fr-FR" sz="1600" dirty="0" smtClean="0">
                <a:solidFill>
                  <a:schemeClr val="tx1">
                    <a:lumMod val="75000"/>
                    <a:lumOff val="25000"/>
                  </a:schemeClr>
                </a:solidFill>
              </a:rPr>
              <a:t>     consolider </a:t>
            </a:r>
            <a:r>
              <a:rPr lang="fr-FR" sz="1600" dirty="0">
                <a:solidFill>
                  <a:schemeClr val="tx1">
                    <a:lumMod val="75000"/>
                    <a:lumOff val="25000"/>
                  </a:schemeClr>
                </a:solidFill>
              </a:rPr>
              <a:t>la détection.</a:t>
            </a:r>
          </a:p>
          <a:p>
            <a:pPr algn="just"/>
            <a:r>
              <a:rPr lang="fr-FR" sz="1600" b="1" dirty="0">
                <a:solidFill>
                  <a:schemeClr val="accent1"/>
                </a:solidFill>
              </a:rPr>
              <a:t>-</a:t>
            </a:r>
            <a:r>
              <a:rPr lang="fr-FR" sz="1600" dirty="0">
                <a:solidFill>
                  <a:schemeClr val="tx1">
                    <a:lumMod val="75000"/>
                    <a:lumOff val="25000"/>
                  </a:schemeClr>
                </a:solidFill>
              </a:rPr>
              <a:t> </a:t>
            </a:r>
            <a:r>
              <a:rPr lang="fr-FR" sz="1600" dirty="0" smtClean="0">
                <a:solidFill>
                  <a:schemeClr val="tx1">
                    <a:lumMod val="75000"/>
                    <a:lumOff val="25000"/>
                  </a:schemeClr>
                </a:solidFill>
              </a:rPr>
              <a:t>  Réduire </a:t>
            </a:r>
            <a:r>
              <a:rPr lang="fr-FR" sz="1600" dirty="0">
                <a:solidFill>
                  <a:schemeClr val="tx1">
                    <a:lumMod val="75000"/>
                    <a:lumOff val="25000"/>
                  </a:schemeClr>
                </a:solidFill>
              </a:rPr>
              <a:t>les coûts de non qualité.</a:t>
            </a:r>
          </a:p>
          <a:p>
            <a:pPr algn="just"/>
            <a:r>
              <a:rPr lang="fr-FR" sz="1600" b="1" dirty="0">
                <a:solidFill>
                  <a:schemeClr val="accent1"/>
                </a:solidFill>
              </a:rPr>
              <a:t>-</a:t>
            </a:r>
            <a:r>
              <a:rPr lang="fr-FR" sz="1600" dirty="0">
                <a:solidFill>
                  <a:schemeClr val="tx1">
                    <a:lumMod val="75000"/>
                    <a:lumOff val="25000"/>
                  </a:schemeClr>
                </a:solidFill>
              </a:rPr>
              <a:t> </a:t>
            </a:r>
            <a:r>
              <a:rPr lang="fr-FR" sz="1600" dirty="0" smtClean="0">
                <a:solidFill>
                  <a:schemeClr val="tx1">
                    <a:lumMod val="75000"/>
                    <a:lumOff val="25000"/>
                  </a:schemeClr>
                </a:solidFill>
              </a:rPr>
              <a:t>  Améliorer </a:t>
            </a:r>
            <a:r>
              <a:rPr lang="fr-FR" sz="1600" dirty="0">
                <a:solidFill>
                  <a:schemeClr val="tx1">
                    <a:lumMod val="75000"/>
                    <a:lumOff val="25000"/>
                  </a:schemeClr>
                </a:solidFill>
              </a:rPr>
              <a:t>la satisfaction des clients. </a:t>
            </a:r>
          </a:p>
          <a:p>
            <a:pPr algn="just"/>
            <a:r>
              <a:rPr lang="fr-FR" sz="1600" b="1" dirty="0">
                <a:solidFill>
                  <a:schemeClr val="accent1"/>
                </a:solidFill>
              </a:rPr>
              <a:t>-</a:t>
            </a:r>
            <a:r>
              <a:rPr lang="fr-FR" sz="1600" dirty="0">
                <a:solidFill>
                  <a:schemeClr val="tx1">
                    <a:lumMod val="75000"/>
                    <a:lumOff val="25000"/>
                  </a:schemeClr>
                </a:solidFill>
              </a:rPr>
              <a:t> </a:t>
            </a:r>
            <a:r>
              <a:rPr lang="fr-FR" sz="1600" dirty="0" smtClean="0">
                <a:solidFill>
                  <a:schemeClr val="tx1">
                    <a:lumMod val="75000"/>
                    <a:lumOff val="25000"/>
                  </a:schemeClr>
                </a:solidFill>
              </a:rPr>
              <a:t>  Implication </a:t>
            </a:r>
            <a:r>
              <a:rPr lang="fr-FR" sz="1600" dirty="0">
                <a:solidFill>
                  <a:schemeClr val="tx1">
                    <a:lumMod val="75000"/>
                    <a:lumOff val="25000"/>
                  </a:schemeClr>
                </a:solidFill>
              </a:rPr>
              <a:t>de tout le personnel dans la démarche </a:t>
            </a:r>
            <a:r>
              <a:rPr lang="fr-FR" sz="1600" dirty="0" smtClean="0">
                <a:solidFill>
                  <a:schemeClr val="tx1">
                    <a:lumMod val="75000"/>
                    <a:lumOff val="25000"/>
                  </a:schemeClr>
                </a:solidFill>
              </a:rPr>
              <a:t>d’amélioration</a:t>
            </a:r>
          </a:p>
          <a:p>
            <a:pPr algn="just"/>
            <a:r>
              <a:rPr lang="fr-FR" sz="1600" dirty="0">
                <a:solidFill>
                  <a:schemeClr val="tx1">
                    <a:lumMod val="75000"/>
                    <a:lumOff val="25000"/>
                  </a:schemeClr>
                </a:solidFill>
              </a:rPr>
              <a:t> </a:t>
            </a:r>
            <a:r>
              <a:rPr lang="fr-FR" sz="1600" dirty="0" smtClean="0">
                <a:solidFill>
                  <a:schemeClr val="tx1">
                    <a:lumMod val="75000"/>
                    <a:lumOff val="25000"/>
                  </a:schemeClr>
                </a:solidFill>
              </a:rPr>
              <a:t>   continue</a:t>
            </a:r>
            <a:r>
              <a:rPr lang="fr-FR" sz="1600" dirty="0">
                <a:solidFill>
                  <a:schemeClr val="tx1">
                    <a:lumMod val="75000"/>
                    <a:lumOff val="25000"/>
                  </a:schemeClr>
                </a:solidFill>
              </a:rPr>
              <a:t>.</a:t>
            </a:r>
          </a:p>
          <a:p>
            <a:pPr algn="just"/>
            <a:r>
              <a:rPr lang="fr-FR" sz="1600" b="1" dirty="0">
                <a:solidFill>
                  <a:schemeClr val="accent1"/>
                </a:solidFill>
              </a:rPr>
              <a:t>-</a:t>
            </a:r>
            <a:r>
              <a:rPr lang="fr-FR" sz="1600" dirty="0">
                <a:solidFill>
                  <a:schemeClr val="tx1">
                    <a:lumMod val="75000"/>
                    <a:lumOff val="25000"/>
                  </a:schemeClr>
                </a:solidFill>
              </a:rPr>
              <a:t> </a:t>
            </a:r>
            <a:r>
              <a:rPr lang="fr-FR" sz="1600" dirty="0" smtClean="0">
                <a:solidFill>
                  <a:schemeClr val="tx1">
                    <a:lumMod val="75000"/>
                    <a:lumOff val="25000"/>
                  </a:schemeClr>
                </a:solidFill>
              </a:rPr>
              <a:t>  Identifier </a:t>
            </a:r>
            <a:r>
              <a:rPr lang="fr-FR" sz="1600" dirty="0">
                <a:solidFill>
                  <a:schemeClr val="tx1">
                    <a:lumMod val="75000"/>
                    <a:lumOff val="25000"/>
                  </a:schemeClr>
                </a:solidFill>
              </a:rPr>
              <a:t>, chiffrer et mesurer les objectifs de l’entreprise .</a:t>
            </a:r>
          </a:p>
          <a:p>
            <a:pPr algn="just"/>
            <a:r>
              <a:rPr lang="fr-FR" sz="1600" b="1" dirty="0" smtClean="0">
                <a:solidFill>
                  <a:schemeClr val="accent1"/>
                </a:solidFill>
              </a:rPr>
              <a:t>-</a:t>
            </a:r>
            <a:r>
              <a:rPr lang="fr-FR" sz="1600" dirty="0" smtClean="0">
                <a:solidFill>
                  <a:schemeClr val="tx1">
                    <a:lumMod val="75000"/>
                    <a:lumOff val="25000"/>
                  </a:schemeClr>
                </a:solidFill>
              </a:rPr>
              <a:t>   Consolider </a:t>
            </a:r>
            <a:r>
              <a:rPr lang="fr-FR" sz="1600" dirty="0">
                <a:solidFill>
                  <a:schemeClr val="tx1">
                    <a:lumMod val="75000"/>
                    <a:lumOff val="25000"/>
                  </a:schemeClr>
                </a:solidFill>
              </a:rPr>
              <a:t>l’image de marque de l’entreprise .</a:t>
            </a:r>
          </a:p>
          <a:p>
            <a:pPr algn="just"/>
            <a:r>
              <a:rPr lang="fr-FR" sz="1600" b="1" dirty="0">
                <a:solidFill>
                  <a:schemeClr val="accent1"/>
                </a:solidFill>
              </a:rPr>
              <a:t>-</a:t>
            </a:r>
            <a:r>
              <a:rPr lang="fr-FR" sz="1600" dirty="0">
                <a:solidFill>
                  <a:schemeClr val="tx1">
                    <a:lumMod val="75000"/>
                    <a:lumOff val="25000"/>
                  </a:schemeClr>
                </a:solidFill>
              </a:rPr>
              <a:t> </a:t>
            </a:r>
            <a:r>
              <a:rPr lang="fr-FR" sz="1600" dirty="0" smtClean="0">
                <a:solidFill>
                  <a:schemeClr val="tx1">
                    <a:lumMod val="75000"/>
                    <a:lumOff val="25000"/>
                  </a:schemeClr>
                </a:solidFill>
              </a:rPr>
              <a:t>  Doter </a:t>
            </a:r>
            <a:r>
              <a:rPr lang="fr-FR" sz="1600" dirty="0">
                <a:solidFill>
                  <a:schemeClr val="tx1">
                    <a:lumMod val="75000"/>
                    <a:lumOff val="25000"/>
                  </a:schemeClr>
                </a:solidFill>
              </a:rPr>
              <a:t>le personnel à tous les niveaux de l’entreprise, des </a:t>
            </a:r>
            <a:r>
              <a:rPr lang="fr-FR" sz="1600" dirty="0" smtClean="0">
                <a:solidFill>
                  <a:schemeClr val="tx1">
                    <a:lumMod val="75000"/>
                    <a:lumOff val="25000"/>
                  </a:schemeClr>
                </a:solidFill>
              </a:rPr>
              <a:t>outils</a:t>
            </a:r>
          </a:p>
          <a:p>
            <a:pPr algn="just"/>
            <a:r>
              <a:rPr lang="fr-FR" sz="1600" dirty="0" smtClean="0">
                <a:solidFill>
                  <a:schemeClr val="tx1">
                    <a:lumMod val="75000"/>
                    <a:lumOff val="25000"/>
                  </a:schemeClr>
                </a:solidFill>
              </a:rPr>
              <a:t>     d’analyse  et </a:t>
            </a:r>
            <a:r>
              <a:rPr lang="fr-FR" sz="1600" dirty="0">
                <a:solidFill>
                  <a:schemeClr val="tx1">
                    <a:lumMod val="75000"/>
                    <a:lumOff val="25000"/>
                  </a:schemeClr>
                </a:solidFill>
              </a:rPr>
              <a:t>de  résolution des problèmes.</a:t>
            </a:r>
          </a:p>
          <a:p>
            <a:pPr algn="just"/>
            <a:r>
              <a:rPr lang="fr-FR" sz="1600" b="1" dirty="0">
                <a:solidFill>
                  <a:schemeClr val="accent1"/>
                </a:solidFill>
              </a:rPr>
              <a:t>-</a:t>
            </a:r>
            <a:r>
              <a:rPr lang="fr-FR" sz="1600" dirty="0">
                <a:solidFill>
                  <a:schemeClr val="tx1">
                    <a:lumMod val="75000"/>
                    <a:lumOff val="25000"/>
                  </a:schemeClr>
                </a:solidFill>
              </a:rPr>
              <a:t>  </a:t>
            </a:r>
            <a:r>
              <a:rPr lang="fr-FR" sz="1600" dirty="0" smtClean="0">
                <a:solidFill>
                  <a:schemeClr val="tx1">
                    <a:lumMod val="75000"/>
                    <a:lumOff val="25000"/>
                  </a:schemeClr>
                </a:solidFill>
              </a:rPr>
              <a:t> Appliquer </a:t>
            </a:r>
            <a:r>
              <a:rPr lang="fr-FR" sz="1600" dirty="0">
                <a:solidFill>
                  <a:schemeClr val="tx1">
                    <a:lumMod val="75000"/>
                    <a:lumOff val="25000"/>
                  </a:schemeClr>
                </a:solidFill>
              </a:rPr>
              <a:t>le PDCA dans tous les niveaux de l’entreprise </a:t>
            </a:r>
            <a:endParaRPr lang="fr-FR" sz="1600" dirty="0" smtClean="0">
              <a:solidFill>
                <a:schemeClr val="tx1">
                  <a:lumMod val="75000"/>
                  <a:lumOff val="25000"/>
                </a:schemeClr>
              </a:solidFill>
            </a:endParaRPr>
          </a:p>
          <a:p>
            <a:pPr algn="just"/>
            <a:r>
              <a:rPr lang="fr-FR" sz="1600" dirty="0">
                <a:solidFill>
                  <a:schemeClr val="tx1">
                    <a:lumMod val="75000"/>
                    <a:lumOff val="25000"/>
                  </a:schemeClr>
                </a:solidFill>
              </a:rPr>
              <a:t> </a:t>
            </a:r>
            <a:r>
              <a:rPr lang="fr-FR" sz="1600" dirty="0" smtClean="0">
                <a:solidFill>
                  <a:schemeClr val="tx1">
                    <a:lumMod val="75000"/>
                    <a:lumOff val="25000"/>
                  </a:schemeClr>
                </a:solidFill>
              </a:rPr>
              <a:t>   </a:t>
            </a:r>
            <a:r>
              <a:rPr lang="fr-FR" sz="1600" dirty="0" smtClean="0">
                <a:solidFill>
                  <a:schemeClr val="accent2"/>
                </a:solidFill>
              </a:rPr>
              <a:t>(</a:t>
            </a:r>
            <a:r>
              <a:rPr lang="fr-FR" sz="1600" dirty="0">
                <a:solidFill>
                  <a:schemeClr val="accent2"/>
                </a:solidFill>
              </a:rPr>
              <a:t>PLAN, DO, CHECK, ACTION).</a:t>
            </a:r>
          </a:p>
          <a:p>
            <a:pPr algn="just"/>
            <a:r>
              <a:rPr lang="fr-FR" sz="1600" b="1" dirty="0">
                <a:solidFill>
                  <a:schemeClr val="accent1"/>
                </a:solidFill>
              </a:rPr>
              <a:t>-</a:t>
            </a:r>
            <a:r>
              <a:rPr lang="fr-FR" sz="1600" dirty="0">
                <a:solidFill>
                  <a:schemeClr val="tx1">
                    <a:lumMod val="75000"/>
                    <a:lumOff val="25000"/>
                  </a:schemeClr>
                </a:solidFill>
              </a:rPr>
              <a:t> </a:t>
            </a:r>
            <a:r>
              <a:rPr lang="fr-FR" sz="1600" dirty="0" smtClean="0">
                <a:solidFill>
                  <a:schemeClr val="tx1">
                    <a:lumMod val="75000"/>
                    <a:lumOff val="25000"/>
                  </a:schemeClr>
                </a:solidFill>
              </a:rPr>
              <a:t>  Garantir </a:t>
            </a:r>
            <a:r>
              <a:rPr lang="fr-FR" sz="1600" dirty="0">
                <a:solidFill>
                  <a:schemeClr val="tx1">
                    <a:lumMod val="75000"/>
                    <a:lumOff val="25000"/>
                  </a:schemeClr>
                </a:solidFill>
              </a:rPr>
              <a:t>la traçabilité du produit.</a:t>
            </a:r>
          </a:p>
        </p:txBody>
      </p:sp>
    </p:spTree>
    <p:extLst>
      <p:ext uri="{BB962C8B-B14F-4D97-AF65-F5344CB8AC3E}">
        <p14:creationId xmlns:p14="http://schemas.microsoft.com/office/powerpoint/2010/main" val="478716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smtClean="0"/>
              <a:t>6</a:t>
            </a:r>
            <a:endParaRPr lang="fr-FR" dirty="0"/>
          </a:p>
        </p:txBody>
      </p:sp>
      <p:sp>
        <p:nvSpPr>
          <p:cNvPr id="5" name="ZoneTexte 4"/>
          <p:cNvSpPr txBox="1"/>
          <p:nvPr/>
        </p:nvSpPr>
        <p:spPr>
          <a:xfrm>
            <a:off x="633266" y="260155"/>
            <a:ext cx="11558734" cy="707886"/>
          </a:xfrm>
          <a:prstGeom prst="rect">
            <a:avLst/>
          </a:prstGeom>
          <a:noFill/>
        </p:spPr>
        <p:txBody>
          <a:bodyPr wrap="square" rtlCol="0">
            <a:spAutoFit/>
          </a:bodyPr>
          <a:lstStyle/>
          <a:p>
            <a:r>
              <a:rPr lang="fr-FR" sz="4000" b="1" dirty="0">
                <a:solidFill>
                  <a:schemeClr val="accent1"/>
                </a:solidFill>
                <a:effectLst>
                  <a:outerShdw blurRad="38100" dist="38100" dir="2700000" algn="tl">
                    <a:srgbClr val="000000">
                      <a:alpha val="43137"/>
                    </a:srgbClr>
                  </a:outerShdw>
                </a:effectLst>
                <a:latin typeface="Century Gothic" panose="020B0502020202020204" pitchFamily="34" charset="0"/>
              </a:rPr>
              <a:t>Formation </a:t>
            </a:r>
            <a:r>
              <a:rPr lang="fr-FR" sz="40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et Assistance Technique</a:t>
            </a:r>
            <a:endParaRPr lang="fr-FR" sz="4000" b="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grpSp>
        <p:nvGrpSpPr>
          <p:cNvPr id="7" name="Groupe 6"/>
          <p:cNvGrpSpPr/>
          <p:nvPr/>
        </p:nvGrpSpPr>
        <p:grpSpPr>
          <a:xfrm>
            <a:off x="365760" y="1158240"/>
            <a:ext cx="11143488" cy="5175558"/>
            <a:chOff x="2394857" y="1055623"/>
            <a:chExt cx="7557032" cy="5082709"/>
          </a:xfrm>
        </p:grpSpPr>
        <p:sp>
          <p:nvSpPr>
            <p:cNvPr id="8" name="Rectangle 7"/>
            <p:cNvSpPr/>
            <p:nvPr/>
          </p:nvSpPr>
          <p:spPr>
            <a:xfrm>
              <a:off x="2394857" y="1067203"/>
              <a:ext cx="4440374" cy="472692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6909233" y="1055623"/>
              <a:ext cx="3042656" cy="287396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8198202" y="4028855"/>
              <a:ext cx="1753687" cy="175368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6909233" y="4761528"/>
              <a:ext cx="1189703" cy="1021014"/>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6909233" y="4028855"/>
              <a:ext cx="1189703" cy="62868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orme libre 28"/>
            <p:cNvSpPr/>
            <p:nvPr/>
          </p:nvSpPr>
          <p:spPr>
            <a:xfrm>
              <a:off x="3166671" y="5782543"/>
              <a:ext cx="1170000" cy="355789"/>
            </a:xfrm>
            <a:custGeom>
              <a:avLst/>
              <a:gdLst>
                <a:gd name="connsiteX0" fmla="*/ 0 w 1170000"/>
                <a:gd name="connsiteY0" fmla="*/ 0 h 355789"/>
                <a:gd name="connsiteX1" fmla="*/ 1170000 w 1170000"/>
                <a:gd name="connsiteY1" fmla="*/ 0 h 355789"/>
                <a:gd name="connsiteX2" fmla="*/ 1170000 w 1170000"/>
                <a:gd name="connsiteY2" fmla="*/ 355789 h 355789"/>
                <a:gd name="connsiteX3" fmla="*/ 0 w 1170000"/>
                <a:gd name="connsiteY3" fmla="*/ 355789 h 355789"/>
                <a:gd name="connsiteX4" fmla="*/ 0 w 1170000"/>
                <a:gd name="connsiteY4" fmla="*/ 0 h 35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355789">
                  <a:moveTo>
                    <a:pt x="0" y="0"/>
                  </a:moveTo>
                  <a:lnTo>
                    <a:pt x="1170000" y="0"/>
                  </a:lnTo>
                  <a:lnTo>
                    <a:pt x="1170000" y="355789"/>
                  </a:lnTo>
                  <a:lnTo>
                    <a:pt x="0" y="3557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165100" rIns="462280" bIns="0" numCol="1" spcCol="1270" anchor="ctr" anchorCtr="0">
              <a:noAutofit/>
            </a:bodyPr>
            <a:lstStyle/>
            <a:p>
              <a:pPr lvl="0" algn="ctr" defTabSz="2889250">
                <a:lnSpc>
                  <a:spcPct val="90000"/>
                </a:lnSpc>
                <a:spcBef>
                  <a:spcPct val="0"/>
                </a:spcBef>
                <a:spcAft>
                  <a:spcPct val="35000"/>
                </a:spcAft>
              </a:pPr>
              <a:endParaRPr lang="fr-FR" sz="6500" kern="1200">
                <a:blipFill dpi="0" rotWithShape="1">
                  <a:blip r:embed="rId7" cstate="print">
                    <a:extLst>
                      <a:ext uri="{28A0092B-C50C-407E-A947-70E740481C1C}">
                        <a14:useLocalDpi xmlns:a14="http://schemas.microsoft.com/office/drawing/2010/main" val="0"/>
                      </a:ext>
                    </a:extLst>
                  </a:blip>
                  <a:srcRect/>
                  <a:stretch>
                    <a:fillRect/>
                  </a:stretch>
                </a:blipFill>
              </a:endParaRPr>
            </a:p>
          </p:txBody>
        </p:sp>
        <p:sp>
          <p:nvSpPr>
            <p:cNvPr id="32" name="Forme libre 31"/>
            <p:cNvSpPr/>
            <p:nvPr/>
          </p:nvSpPr>
          <p:spPr>
            <a:xfrm>
              <a:off x="4539979" y="5782543"/>
              <a:ext cx="1170000" cy="355789"/>
            </a:xfrm>
            <a:custGeom>
              <a:avLst/>
              <a:gdLst>
                <a:gd name="connsiteX0" fmla="*/ 0 w 1170000"/>
                <a:gd name="connsiteY0" fmla="*/ 0 h 355789"/>
                <a:gd name="connsiteX1" fmla="*/ 1170000 w 1170000"/>
                <a:gd name="connsiteY1" fmla="*/ 0 h 355789"/>
                <a:gd name="connsiteX2" fmla="*/ 1170000 w 1170000"/>
                <a:gd name="connsiteY2" fmla="*/ 355789 h 355789"/>
                <a:gd name="connsiteX3" fmla="*/ 0 w 1170000"/>
                <a:gd name="connsiteY3" fmla="*/ 355789 h 355789"/>
                <a:gd name="connsiteX4" fmla="*/ 0 w 1170000"/>
                <a:gd name="connsiteY4" fmla="*/ 0 h 35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355789">
                  <a:moveTo>
                    <a:pt x="0" y="0"/>
                  </a:moveTo>
                  <a:lnTo>
                    <a:pt x="1170000" y="0"/>
                  </a:lnTo>
                  <a:lnTo>
                    <a:pt x="1170000" y="355789"/>
                  </a:lnTo>
                  <a:lnTo>
                    <a:pt x="0" y="3557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165100" rIns="462280" bIns="0" numCol="1" spcCol="1270" anchor="ctr" anchorCtr="0">
              <a:noAutofit/>
            </a:bodyPr>
            <a:lstStyle/>
            <a:p>
              <a:pPr lvl="0" algn="ctr" defTabSz="2889250">
                <a:lnSpc>
                  <a:spcPct val="90000"/>
                </a:lnSpc>
                <a:spcBef>
                  <a:spcPct val="0"/>
                </a:spcBef>
                <a:spcAft>
                  <a:spcPct val="35000"/>
                </a:spcAft>
              </a:pPr>
              <a:endParaRPr lang="fr-FR" sz="6500" kern="1200">
                <a:blipFill dpi="0" rotWithShape="1">
                  <a:blip r:embed="rId7" cstate="print">
                    <a:extLst>
                      <a:ext uri="{28A0092B-C50C-407E-A947-70E740481C1C}">
                        <a14:useLocalDpi xmlns:a14="http://schemas.microsoft.com/office/drawing/2010/main" val="0"/>
                      </a:ext>
                    </a:extLst>
                  </a:blip>
                  <a:srcRect/>
                  <a:stretch>
                    <a:fillRect/>
                  </a:stretch>
                </a:blipFill>
              </a:endParaRPr>
            </a:p>
          </p:txBody>
        </p:sp>
        <p:sp>
          <p:nvSpPr>
            <p:cNvPr id="36" name="Forme libre 35"/>
            <p:cNvSpPr/>
            <p:nvPr/>
          </p:nvSpPr>
          <p:spPr>
            <a:xfrm>
              <a:off x="5974280" y="5782543"/>
              <a:ext cx="1170000" cy="355789"/>
            </a:xfrm>
            <a:custGeom>
              <a:avLst/>
              <a:gdLst>
                <a:gd name="connsiteX0" fmla="*/ 0 w 1170000"/>
                <a:gd name="connsiteY0" fmla="*/ 0 h 355789"/>
                <a:gd name="connsiteX1" fmla="*/ 1170000 w 1170000"/>
                <a:gd name="connsiteY1" fmla="*/ 0 h 355789"/>
                <a:gd name="connsiteX2" fmla="*/ 1170000 w 1170000"/>
                <a:gd name="connsiteY2" fmla="*/ 355789 h 355789"/>
                <a:gd name="connsiteX3" fmla="*/ 0 w 1170000"/>
                <a:gd name="connsiteY3" fmla="*/ 355789 h 355789"/>
                <a:gd name="connsiteX4" fmla="*/ 0 w 1170000"/>
                <a:gd name="connsiteY4" fmla="*/ 0 h 35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355789">
                  <a:moveTo>
                    <a:pt x="0" y="0"/>
                  </a:moveTo>
                  <a:lnTo>
                    <a:pt x="1170000" y="0"/>
                  </a:lnTo>
                  <a:lnTo>
                    <a:pt x="1170000" y="355789"/>
                  </a:lnTo>
                  <a:lnTo>
                    <a:pt x="0" y="3557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165100" rIns="462280" bIns="0" numCol="1" spcCol="1270" anchor="ctr" anchorCtr="0">
              <a:noAutofit/>
            </a:bodyPr>
            <a:lstStyle/>
            <a:p>
              <a:pPr lvl="0" algn="ctr" defTabSz="2889250">
                <a:lnSpc>
                  <a:spcPct val="90000"/>
                </a:lnSpc>
                <a:spcBef>
                  <a:spcPct val="0"/>
                </a:spcBef>
                <a:spcAft>
                  <a:spcPct val="35000"/>
                </a:spcAft>
              </a:pPr>
              <a:endParaRPr lang="fr-FR" sz="6500" kern="1200">
                <a:blipFill dpi="0" rotWithShape="1">
                  <a:blip r:embed="rId7" cstate="print">
                    <a:extLst>
                      <a:ext uri="{28A0092B-C50C-407E-A947-70E740481C1C}">
                        <a14:useLocalDpi xmlns:a14="http://schemas.microsoft.com/office/drawing/2010/main" val="0"/>
                      </a:ext>
                    </a:extLst>
                  </a:blip>
                  <a:srcRect/>
                  <a:stretch>
                    <a:fillRect/>
                  </a:stretch>
                </a:blipFill>
              </a:endParaRPr>
            </a:p>
          </p:txBody>
        </p:sp>
        <p:sp>
          <p:nvSpPr>
            <p:cNvPr id="41" name="Forme libre 40"/>
            <p:cNvSpPr/>
            <p:nvPr/>
          </p:nvSpPr>
          <p:spPr>
            <a:xfrm>
              <a:off x="7347588" y="5782543"/>
              <a:ext cx="1170000" cy="355789"/>
            </a:xfrm>
            <a:custGeom>
              <a:avLst/>
              <a:gdLst>
                <a:gd name="connsiteX0" fmla="*/ 0 w 1170000"/>
                <a:gd name="connsiteY0" fmla="*/ 0 h 355789"/>
                <a:gd name="connsiteX1" fmla="*/ 1170000 w 1170000"/>
                <a:gd name="connsiteY1" fmla="*/ 0 h 355789"/>
                <a:gd name="connsiteX2" fmla="*/ 1170000 w 1170000"/>
                <a:gd name="connsiteY2" fmla="*/ 355789 h 355789"/>
                <a:gd name="connsiteX3" fmla="*/ 0 w 1170000"/>
                <a:gd name="connsiteY3" fmla="*/ 355789 h 355789"/>
                <a:gd name="connsiteX4" fmla="*/ 0 w 1170000"/>
                <a:gd name="connsiteY4" fmla="*/ 0 h 35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355789">
                  <a:moveTo>
                    <a:pt x="0" y="0"/>
                  </a:moveTo>
                  <a:lnTo>
                    <a:pt x="1170000" y="0"/>
                  </a:lnTo>
                  <a:lnTo>
                    <a:pt x="1170000" y="355789"/>
                  </a:lnTo>
                  <a:lnTo>
                    <a:pt x="0" y="3557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165100" rIns="462280" bIns="0" numCol="1" spcCol="1270" anchor="ctr" anchorCtr="0">
              <a:noAutofit/>
            </a:bodyPr>
            <a:lstStyle/>
            <a:p>
              <a:pPr lvl="0" algn="ctr" defTabSz="2889250">
                <a:lnSpc>
                  <a:spcPct val="90000"/>
                </a:lnSpc>
                <a:spcBef>
                  <a:spcPct val="0"/>
                </a:spcBef>
                <a:spcAft>
                  <a:spcPct val="35000"/>
                </a:spcAft>
              </a:pPr>
              <a:endParaRPr lang="fr-FR" sz="6500" kern="1200">
                <a:blipFill dpi="0" rotWithShape="1">
                  <a:blip r:embed="rId7" cstate="print">
                    <a:extLst>
                      <a:ext uri="{28A0092B-C50C-407E-A947-70E740481C1C}">
                        <a14:useLocalDpi xmlns:a14="http://schemas.microsoft.com/office/drawing/2010/main" val="0"/>
                      </a:ext>
                    </a:extLst>
                  </a:blip>
                  <a:srcRect/>
                  <a:stretch>
                    <a:fillRect/>
                  </a:stretch>
                </a:blipFill>
              </a:endParaRPr>
            </a:p>
          </p:txBody>
        </p:sp>
        <p:sp>
          <p:nvSpPr>
            <p:cNvPr id="47" name="Forme libre 46"/>
            <p:cNvSpPr/>
            <p:nvPr/>
          </p:nvSpPr>
          <p:spPr>
            <a:xfrm>
              <a:off x="8781889" y="5782543"/>
              <a:ext cx="1170000" cy="355789"/>
            </a:xfrm>
            <a:custGeom>
              <a:avLst/>
              <a:gdLst>
                <a:gd name="connsiteX0" fmla="*/ 0 w 1170000"/>
                <a:gd name="connsiteY0" fmla="*/ 0 h 355789"/>
                <a:gd name="connsiteX1" fmla="*/ 1170000 w 1170000"/>
                <a:gd name="connsiteY1" fmla="*/ 0 h 355789"/>
                <a:gd name="connsiteX2" fmla="*/ 1170000 w 1170000"/>
                <a:gd name="connsiteY2" fmla="*/ 355789 h 355789"/>
                <a:gd name="connsiteX3" fmla="*/ 0 w 1170000"/>
                <a:gd name="connsiteY3" fmla="*/ 355789 h 355789"/>
                <a:gd name="connsiteX4" fmla="*/ 0 w 1170000"/>
                <a:gd name="connsiteY4" fmla="*/ 0 h 35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355789">
                  <a:moveTo>
                    <a:pt x="0" y="0"/>
                  </a:moveTo>
                  <a:lnTo>
                    <a:pt x="1170000" y="0"/>
                  </a:lnTo>
                  <a:lnTo>
                    <a:pt x="1170000" y="355789"/>
                  </a:lnTo>
                  <a:lnTo>
                    <a:pt x="0" y="3557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165100" rIns="462280" bIns="0" numCol="1" spcCol="1270" anchor="ctr" anchorCtr="0">
              <a:noAutofit/>
            </a:bodyPr>
            <a:lstStyle/>
            <a:p>
              <a:pPr lvl="0" algn="ctr" defTabSz="2889250">
                <a:lnSpc>
                  <a:spcPct val="90000"/>
                </a:lnSpc>
                <a:spcBef>
                  <a:spcPct val="0"/>
                </a:spcBef>
                <a:spcAft>
                  <a:spcPct val="35000"/>
                </a:spcAft>
              </a:pPr>
              <a:endParaRPr lang="fr-FR" sz="6500" kern="1200">
                <a:blipFill dpi="0" rotWithShape="1">
                  <a:blip r:embed="rId7" cstate="print">
                    <a:extLst>
                      <a:ext uri="{28A0092B-C50C-407E-A947-70E740481C1C}">
                        <a14:useLocalDpi xmlns:a14="http://schemas.microsoft.com/office/drawing/2010/main" val="0"/>
                      </a:ext>
                    </a:extLst>
                  </a:blip>
                  <a:srcRect/>
                  <a:stretch>
                    <a:fillRect/>
                  </a:stretch>
                </a:blipFill>
              </a:endParaRPr>
            </a:p>
          </p:txBody>
        </p:sp>
      </p:grpSp>
      <p:sp>
        <p:nvSpPr>
          <p:cNvPr id="48" name="Rectangle 47"/>
          <p:cNvSpPr/>
          <p:nvPr/>
        </p:nvSpPr>
        <p:spPr>
          <a:xfrm>
            <a:off x="365760" y="5462433"/>
            <a:ext cx="2194560" cy="519833"/>
          </a:xfrm>
          <a:custGeom>
            <a:avLst/>
            <a:gdLst>
              <a:gd name="connsiteX0" fmla="*/ 0 w 2194560"/>
              <a:gd name="connsiteY0" fmla="*/ 0 h 519833"/>
              <a:gd name="connsiteX1" fmla="*/ 2194560 w 2194560"/>
              <a:gd name="connsiteY1" fmla="*/ 0 h 519833"/>
              <a:gd name="connsiteX2" fmla="*/ 2194560 w 2194560"/>
              <a:gd name="connsiteY2" fmla="*/ 519833 h 519833"/>
              <a:gd name="connsiteX3" fmla="*/ 0 w 2194560"/>
              <a:gd name="connsiteY3" fmla="*/ 519833 h 519833"/>
              <a:gd name="connsiteX4" fmla="*/ 0 w 2194560"/>
              <a:gd name="connsiteY4" fmla="*/ 0 h 519833"/>
              <a:gd name="connsiteX0" fmla="*/ 0 w 2194560"/>
              <a:gd name="connsiteY0" fmla="*/ 0 h 519833"/>
              <a:gd name="connsiteX1" fmla="*/ 1682496 w 2194560"/>
              <a:gd name="connsiteY1" fmla="*/ 0 h 519833"/>
              <a:gd name="connsiteX2" fmla="*/ 2194560 w 2194560"/>
              <a:gd name="connsiteY2" fmla="*/ 519833 h 519833"/>
              <a:gd name="connsiteX3" fmla="*/ 0 w 2194560"/>
              <a:gd name="connsiteY3" fmla="*/ 519833 h 519833"/>
              <a:gd name="connsiteX4" fmla="*/ 0 w 2194560"/>
              <a:gd name="connsiteY4" fmla="*/ 0 h 5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519833">
                <a:moveTo>
                  <a:pt x="0" y="0"/>
                </a:moveTo>
                <a:lnTo>
                  <a:pt x="1682496" y="0"/>
                </a:lnTo>
                <a:lnTo>
                  <a:pt x="2194560" y="519833"/>
                </a:lnTo>
                <a:lnTo>
                  <a:pt x="0" y="51983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2101695" y="5457053"/>
            <a:ext cx="677731" cy="525213"/>
          </a:xfrm>
          <a:custGeom>
            <a:avLst/>
            <a:gdLst>
              <a:gd name="connsiteX0" fmla="*/ 0 w 962810"/>
              <a:gd name="connsiteY0" fmla="*/ 0 h 519833"/>
              <a:gd name="connsiteX1" fmla="*/ 962810 w 962810"/>
              <a:gd name="connsiteY1" fmla="*/ 0 h 519833"/>
              <a:gd name="connsiteX2" fmla="*/ 962810 w 962810"/>
              <a:gd name="connsiteY2" fmla="*/ 519833 h 519833"/>
              <a:gd name="connsiteX3" fmla="*/ 0 w 962810"/>
              <a:gd name="connsiteY3" fmla="*/ 519833 h 519833"/>
              <a:gd name="connsiteX4" fmla="*/ 0 w 962810"/>
              <a:gd name="connsiteY4" fmla="*/ 0 h 519833"/>
              <a:gd name="connsiteX0" fmla="*/ 0 w 962810"/>
              <a:gd name="connsiteY0" fmla="*/ 0 h 525212"/>
              <a:gd name="connsiteX1" fmla="*/ 962810 w 962810"/>
              <a:gd name="connsiteY1" fmla="*/ 0 h 525212"/>
              <a:gd name="connsiteX2" fmla="*/ 962810 w 962810"/>
              <a:gd name="connsiteY2" fmla="*/ 519833 h 525212"/>
              <a:gd name="connsiteX3" fmla="*/ 247426 w 962810"/>
              <a:gd name="connsiteY3" fmla="*/ 525212 h 525212"/>
              <a:gd name="connsiteX4" fmla="*/ 0 w 962810"/>
              <a:gd name="connsiteY4" fmla="*/ 0 h 525212"/>
              <a:gd name="connsiteX0" fmla="*/ 0 w 962810"/>
              <a:gd name="connsiteY0" fmla="*/ 0 h 525212"/>
              <a:gd name="connsiteX1" fmla="*/ 962810 w 962810"/>
              <a:gd name="connsiteY1" fmla="*/ 0 h 525212"/>
              <a:gd name="connsiteX2" fmla="*/ 962810 w 962810"/>
              <a:gd name="connsiteY2" fmla="*/ 519833 h 525212"/>
              <a:gd name="connsiteX3" fmla="*/ 279699 w 962810"/>
              <a:gd name="connsiteY3" fmla="*/ 525212 h 525212"/>
              <a:gd name="connsiteX4" fmla="*/ 0 w 962810"/>
              <a:gd name="connsiteY4" fmla="*/ 0 h 525212"/>
              <a:gd name="connsiteX0" fmla="*/ 0 w 962810"/>
              <a:gd name="connsiteY0" fmla="*/ 0 h 530591"/>
              <a:gd name="connsiteX1" fmla="*/ 962810 w 962810"/>
              <a:gd name="connsiteY1" fmla="*/ 0 h 530591"/>
              <a:gd name="connsiteX2" fmla="*/ 962810 w 962810"/>
              <a:gd name="connsiteY2" fmla="*/ 519833 h 530591"/>
              <a:gd name="connsiteX3" fmla="*/ 306594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49625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98034 w 962810"/>
              <a:gd name="connsiteY3" fmla="*/ 530591 h 530591"/>
              <a:gd name="connsiteX4" fmla="*/ 0 w 962810"/>
              <a:gd name="connsiteY4" fmla="*/ 0 h 530591"/>
              <a:gd name="connsiteX0" fmla="*/ 0 w 962810"/>
              <a:gd name="connsiteY0" fmla="*/ 0 h 525213"/>
              <a:gd name="connsiteX1" fmla="*/ 962810 w 962810"/>
              <a:gd name="connsiteY1" fmla="*/ 0 h 525213"/>
              <a:gd name="connsiteX2" fmla="*/ 962810 w 962810"/>
              <a:gd name="connsiteY2" fmla="*/ 519833 h 525213"/>
              <a:gd name="connsiteX3" fmla="*/ 473338 w 962810"/>
              <a:gd name="connsiteY3" fmla="*/ 525213 h 525213"/>
              <a:gd name="connsiteX4" fmla="*/ 0 w 962810"/>
              <a:gd name="connsiteY4" fmla="*/ 0 h 525213"/>
              <a:gd name="connsiteX0" fmla="*/ 0 w 1011219"/>
              <a:gd name="connsiteY0" fmla="*/ 0 h 525213"/>
              <a:gd name="connsiteX1" fmla="*/ 1011219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1011219"/>
              <a:gd name="connsiteY0" fmla="*/ 0 h 525213"/>
              <a:gd name="connsiteX1" fmla="*/ 150607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693868"/>
              <a:gd name="connsiteY0" fmla="*/ 0 h 525213"/>
              <a:gd name="connsiteX1" fmla="*/ 150607 w 693868"/>
              <a:gd name="connsiteY1" fmla="*/ 0 h 525213"/>
              <a:gd name="connsiteX2" fmla="*/ 693868 w 693868"/>
              <a:gd name="connsiteY2" fmla="*/ 519833 h 525213"/>
              <a:gd name="connsiteX3" fmla="*/ 521747 w 693868"/>
              <a:gd name="connsiteY3" fmla="*/ 525213 h 525213"/>
              <a:gd name="connsiteX4" fmla="*/ 0 w 693868"/>
              <a:gd name="connsiteY4" fmla="*/ 0 h 525213"/>
              <a:gd name="connsiteX0" fmla="*/ 0 w 677731"/>
              <a:gd name="connsiteY0" fmla="*/ 0 h 525213"/>
              <a:gd name="connsiteX1" fmla="*/ 150607 w 677731"/>
              <a:gd name="connsiteY1" fmla="*/ 0 h 525213"/>
              <a:gd name="connsiteX2" fmla="*/ 677731 w 677731"/>
              <a:gd name="connsiteY2" fmla="*/ 525212 h 525213"/>
              <a:gd name="connsiteX3" fmla="*/ 521747 w 677731"/>
              <a:gd name="connsiteY3" fmla="*/ 525213 h 525213"/>
              <a:gd name="connsiteX4" fmla="*/ 0 w 677731"/>
              <a:gd name="connsiteY4" fmla="*/ 0 h 5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31" h="525213">
                <a:moveTo>
                  <a:pt x="0" y="0"/>
                </a:moveTo>
                <a:lnTo>
                  <a:pt x="150607" y="0"/>
                </a:lnTo>
                <a:lnTo>
                  <a:pt x="677731" y="525212"/>
                </a:lnTo>
                <a:lnTo>
                  <a:pt x="521747" y="52521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7"/>
          <p:cNvSpPr/>
          <p:nvPr/>
        </p:nvSpPr>
        <p:spPr>
          <a:xfrm>
            <a:off x="7022592" y="3759403"/>
            <a:ext cx="1430202" cy="338777"/>
          </a:xfrm>
          <a:custGeom>
            <a:avLst/>
            <a:gdLst>
              <a:gd name="connsiteX0" fmla="*/ 0 w 2194560"/>
              <a:gd name="connsiteY0" fmla="*/ 0 h 519833"/>
              <a:gd name="connsiteX1" fmla="*/ 2194560 w 2194560"/>
              <a:gd name="connsiteY1" fmla="*/ 0 h 519833"/>
              <a:gd name="connsiteX2" fmla="*/ 2194560 w 2194560"/>
              <a:gd name="connsiteY2" fmla="*/ 519833 h 519833"/>
              <a:gd name="connsiteX3" fmla="*/ 0 w 2194560"/>
              <a:gd name="connsiteY3" fmla="*/ 519833 h 519833"/>
              <a:gd name="connsiteX4" fmla="*/ 0 w 2194560"/>
              <a:gd name="connsiteY4" fmla="*/ 0 h 519833"/>
              <a:gd name="connsiteX0" fmla="*/ 0 w 2194560"/>
              <a:gd name="connsiteY0" fmla="*/ 0 h 519833"/>
              <a:gd name="connsiteX1" fmla="*/ 1682496 w 2194560"/>
              <a:gd name="connsiteY1" fmla="*/ 0 h 519833"/>
              <a:gd name="connsiteX2" fmla="*/ 2194560 w 2194560"/>
              <a:gd name="connsiteY2" fmla="*/ 519833 h 519833"/>
              <a:gd name="connsiteX3" fmla="*/ 0 w 2194560"/>
              <a:gd name="connsiteY3" fmla="*/ 519833 h 519833"/>
              <a:gd name="connsiteX4" fmla="*/ 0 w 2194560"/>
              <a:gd name="connsiteY4" fmla="*/ 0 h 5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519833">
                <a:moveTo>
                  <a:pt x="0" y="0"/>
                </a:moveTo>
                <a:lnTo>
                  <a:pt x="1682496" y="0"/>
                </a:lnTo>
                <a:lnTo>
                  <a:pt x="2194560" y="519833"/>
                </a:lnTo>
                <a:lnTo>
                  <a:pt x="0" y="51983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48"/>
          <p:cNvSpPr/>
          <p:nvPr/>
        </p:nvSpPr>
        <p:spPr>
          <a:xfrm>
            <a:off x="8145880" y="3755898"/>
            <a:ext cx="441680" cy="342283"/>
          </a:xfrm>
          <a:custGeom>
            <a:avLst/>
            <a:gdLst>
              <a:gd name="connsiteX0" fmla="*/ 0 w 962810"/>
              <a:gd name="connsiteY0" fmla="*/ 0 h 519833"/>
              <a:gd name="connsiteX1" fmla="*/ 962810 w 962810"/>
              <a:gd name="connsiteY1" fmla="*/ 0 h 519833"/>
              <a:gd name="connsiteX2" fmla="*/ 962810 w 962810"/>
              <a:gd name="connsiteY2" fmla="*/ 519833 h 519833"/>
              <a:gd name="connsiteX3" fmla="*/ 0 w 962810"/>
              <a:gd name="connsiteY3" fmla="*/ 519833 h 519833"/>
              <a:gd name="connsiteX4" fmla="*/ 0 w 962810"/>
              <a:gd name="connsiteY4" fmla="*/ 0 h 519833"/>
              <a:gd name="connsiteX0" fmla="*/ 0 w 962810"/>
              <a:gd name="connsiteY0" fmla="*/ 0 h 525212"/>
              <a:gd name="connsiteX1" fmla="*/ 962810 w 962810"/>
              <a:gd name="connsiteY1" fmla="*/ 0 h 525212"/>
              <a:gd name="connsiteX2" fmla="*/ 962810 w 962810"/>
              <a:gd name="connsiteY2" fmla="*/ 519833 h 525212"/>
              <a:gd name="connsiteX3" fmla="*/ 247426 w 962810"/>
              <a:gd name="connsiteY3" fmla="*/ 525212 h 525212"/>
              <a:gd name="connsiteX4" fmla="*/ 0 w 962810"/>
              <a:gd name="connsiteY4" fmla="*/ 0 h 525212"/>
              <a:gd name="connsiteX0" fmla="*/ 0 w 962810"/>
              <a:gd name="connsiteY0" fmla="*/ 0 h 525212"/>
              <a:gd name="connsiteX1" fmla="*/ 962810 w 962810"/>
              <a:gd name="connsiteY1" fmla="*/ 0 h 525212"/>
              <a:gd name="connsiteX2" fmla="*/ 962810 w 962810"/>
              <a:gd name="connsiteY2" fmla="*/ 519833 h 525212"/>
              <a:gd name="connsiteX3" fmla="*/ 279699 w 962810"/>
              <a:gd name="connsiteY3" fmla="*/ 525212 h 525212"/>
              <a:gd name="connsiteX4" fmla="*/ 0 w 962810"/>
              <a:gd name="connsiteY4" fmla="*/ 0 h 525212"/>
              <a:gd name="connsiteX0" fmla="*/ 0 w 962810"/>
              <a:gd name="connsiteY0" fmla="*/ 0 h 530591"/>
              <a:gd name="connsiteX1" fmla="*/ 962810 w 962810"/>
              <a:gd name="connsiteY1" fmla="*/ 0 h 530591"/>
              <a:gd name="connsiteX2" fmla="*/ 962810 w 962810"/>
              <a:gd name="connsiteY2" fmla="*/ 519833 h 530591"/>
              <a:gd name="connsiteX3" fmla="*/ 306594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49625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98034 w 962810"/>
              <a:gd name="connsiteY3" fmla="*/ 530591 h 530591"/>
              <a:gd name="connsiteX4" fmla="*/ 0 w 962810"/>
              <a:gd name="connsiteY4" fmla="*/ 0 h 530591"/>
              <a:gd name="connsiteX0" fmla="*/ 0 w 962810"/>
              <a:gd name="connsiteY0" fmla="*/ 0 h 525213"/>
              <a:gd name="connsiteX1" fmla="*/ 962810 w 962810"/>
              <a:gd name="connsiteY1" fmla="*/ 0 h 525213"/>
              <a:gd name="connsiteX2" fmla="*/ 962810 w 962810"/>
              <a:gd name="connsiteY2" fmla="*/ 519833 h 525213"/>
              <a:gd name="connsiteX3" fmla="*/ 473338 w 962810"/>
              <a:gd name="connsiteY3" fmla="*/ 525213 h 525213"/>
              <a:gd name="connsiteX4" fmla="*/ 0 w 962810"/>
              <a:gd name="connsiteY4" fmla="*/ 0 h 525213"/>
              <a:gd name="connsiteX0" fmla="*/ 0 w 1011219"/>
              <a:gd name="connsiteY0" fmla="*/ 0 h 525213"/>
              <a:gd name="connsiteX1" fmla="*/ 1011219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1011219"/>
              <a:gd name="connsiteY0" fmla="*/ 0 h 525213"/>
              <a:gd name="connsiteX1" fmla="*/ 150607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693868"/>
              <a:gd name="connsiteY0" fmla="*/ 0 h 525213"/>
              <a:gd name="connsiteX1" fmla="*/ 150607 w 693868"/>
              <a:gd name="connsiteY1" fmla="*/ 0 h 525213"/>
              <a:gd name="connsiteX2" fmla="*/ 693868 w 693868"/>
              <a:gd name="connsiteY2" fmla="*/ 519833 h 525213"/>
              <a:gd name="connsiteX3" fmla="*/ 521747 w 693868"/>
              <a:gd name="connsiteY3" fmla="*/ 525213 h 525213"/>
              <a:gd name="connsiteX4" fmla="*/ 0 w 693868"/>
              <a:gd name="connsiteY4" fmla="*/ 0 h 525213"/>
              <a:gd name="connsiteX0" fmla="*/ 0 w 677731"/>
              <a:gd name="connsiteY0" fmla="*/ 0 h 525213"/>
              <a:gd name="connsiteX1" fmla="*/ 150607 w 677731"/>
              <a:gd name="connsiteY1" fmla="*/ 0 h 525213"/>
              <a:gd name="connsiteX2" fmla="*/ 677731 w 677731"/>
              <a:gd name="connsiteY2" fmla="*/ 525212 h 525213"/>
              <a:gd name="connsiteX3" fmla="*/ 521747 w 677731"/>
              <a:gd name="connsiteY3" fmla="*/ 525213 h 525213"/>
              <a:gd name="connsiteX4" fmla="*/ 0 w 677731"/>
              <a:gd name="connsiteY4" fmla="*/ 0 h 5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31" h="525213">
                <a:moveTo>
                  <a:pt x="0" y="0"/>
                </a:moveTo>
                <a:lnTo>
                  <a:pt x="150607" y="0"/>
                </a:lnTo>
                <a:lnTo>
                  <a:pt x="677731" y="525212"/>
                </a:lnTo>
                <a:lnTo>
                  <a:pt x="521747" y="52521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47"/>
          <p:cNvSpPr/>
          <p:nvPr/>
        </p:nvSpPr>
        <p:spPr>
          <a:xfrm>
            <a:off x="7022592" y="4714814"/>
            <a:ext cx="528442" cy="125174"/>
          </a:xfrm>
          <a:custGeom>
            <a:avLst/>
            <a:gdLst>
              <a:gd name="connsiteX0" fmla="*/ 0 w 2194560"/>
              <a:gd name="connsiteY0" fmla="*/ 0 h 519833"/>
              <a:gd name="connsiteX1" fmla="*/ 2194560 w 2194560"/>
              <a:gd name="connsiteY1" fmla="*/ 0 h 519833"/>
              <a:gd name="connsiteX2" fmla="*/ 2194560 w 2194560"/>
              <a:gd name="connsiteY2" fmla="*/ 519833 h 519833"/>
              <a:gd name="connsiteX3" fmla="*/ 0 w 2194560"/>
              <a:gd name="connsiteY3" fmla="*/ 519833 h 519833"/>
              <a:gd name="connsiteX4" fmla="*/ 0 w 2194560"/>
              <a:gd name="connsiteY4" fmla="*/ 0 h 519833"/>
              <a:gd name="connsiteX0" fmla="*/ 0 w 2194560"/>
              <a:gd name="connsiteY0" fmla="*/ 0 h 519833"/>
              <a:gd name="connsiteX1" fmla="*/ 1682496 w 2194560"/>
              <a:gd name="connsiteY1" fmla="*/ 0 h 519833"/>
              <a:gd name="connsiteX2" fmla="*/ 2194560 w 2194560"/>
              <a:gd name="connsiteY2" fmla="*/ 519833 h 519833"/>
              <a:gd name="connsiteX3" fmla="*/ 0 w 2194560"/>
              <a:gd name="connsiteY3" fmla="*/ 519833 h 519833"/>
              <a:gd name="connsiteX4" fmla="*/ 0 w 2194560"/>
              <a:gd name="connsiteY4" fmla="*/ 0 h 5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519833">
                <a:moveTo>
                  <a:pt x="0" y="0"/>
                </a:moveTo>
                <a:lnTo>
                  <a:pt x="1682496" y="0"/>
                </a:lnTo>
                <a:lnTo>
                  <a:pt x="2194560" y="519833"/>
                </a:lnTo>
                <a:lnTo>
                  <a:pt x="0" y="51983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48"/>
          <p:cNvSpPr/>
          <p:nvPr/>
        </p:nvSpPr>
        <p:spPr>
          <a:xfrm>
            <a:off x="7455508" y="4713520"/>
            <a:ext cx="163195" cy="126469"/>
          </a:xfrm>
          <a:custGeom>
            <a:avLst/>
            <a:gdLst>
              <a:gd name="connsiteX0" fmla="*/ 0 w 962810"/>
              <a:gd name="connsiteY0" fmla="*/ 0 h 519833"/>
              <a:gd name="connsiteX1" fmla="*/ 962810 w 962810"/>
              <a:gd name="connsiteY1" fmla="*/ 0 h 519833"/>
              <a:gd name="connsiteX2" fmla="*/ 962810 w 962810"/>
              <a:gd name="connsiteY2" fmla="*/ 519833 h 519833"/>
              <a:gd name="connsiteX3" fmla="*/ 0 w 962810"/>
              <a:gd name="connsiteY3" fmla="*/ 519833 h 519833"/>
              <a:gd name="connsiteX4" fmla="*/ 0 w 962810"/>
              <a:gd name="connsiteY4" fmla="*/ 0 h 519833"/>
              <a:gd name="connsiteX0" fmla="*/ 0 w 962810"/>
              <a:gd name="connsiteY0" fmla="*/ 0 h 525212"/>
              <a:gd name="connsiteX1" fmla="*/ 962810 w 962810"/>
              <a:gd name="connsiteY1" fmla="*/ 0 h 525212"/>
              <a:gd name="connsiteX2" fmla="*/ 962810 w 962810"/>
              <a:gd name="connsiteY2" fmla="*/ 519833 h 525212"/>
              <a:gd name="connsiteX3" fmla="*/ 247426 w 962810"/>
              <a:gd name="connsiteY3" fmla="*/ 525212 h 525212"/>
              <a:gd name="connsiteX4" fmla="*/ 0 w 962810"/>
              <a:gd name="connsiteY4" fmla="*/ 0 h 525212"/>
              <a:gd name="connsiteX0" fmla="*/ 0 w 962810"/>
              <a:gd name="connsiteY0" fmla="*/ 0 h 525212"/>
              <a:gd name="connsiteX1" fmla="*/ 962810 w 962810"/>
              <a:gd name="connsiteY1" fmla="*/ 0 h 525212"/>
              <a:gd name="connsiteX2" fmla="*/ 962810 w 962810"/>
              <a:gd name="connsiteY2" fmla="*/ 519833 h 525212"/>
              <a:gd name="connsiteX3" fmla="*/ 279699 w 962810"/>
              <a:gd name="connsiteY3" fmla="*/ 525212 h 525212"/>
              <a:gd name="connsiteX4" fmla="*/ 0 w 962810"/>
              <a:gd name="connsiteY4" fmla="*/ 0 h 525212"/>
              <a:gd name="connsiteX0" fmla="*/ 0 w 962810"/>
              <a:gd name="connsiteY0" fmla="*/ 0 h 530591"/>
              <a:gd name="connsiteX1" fmla="*/ 962810 w 962810"/>
              <a:gd name="connsiteY1" fmla="*/ 0 h 530591"/>
              <a:gd name="connsiteX2" fmla="*/ 962810 w 962810"/>
              <a:gd name="connsiteY2" fmla="*/ 519833 h 530591"/>
              <a:gd name="connsiteX3" fmla="*/ 306594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49625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98034 w 962810"/>
              <a:gd name="connsiteY3" fmla="*/ 530591 h 530591"/>
              <a:gd name="connsiteX4" fmla="*/ 0 w 962810"/>
              <a:gd name="connsiteY4" fmla="*/ 0 h 530591"/>
              <a:gd name="connsiteX0" fmla="*/ 0 w 962810"/>
              <a:gd name="connsiteY0" fmla="*/ 0 h 525213"/>
              <a:gd name="connsiteX1" fmla="*/ 962810 w 962810"/>
              <a:gd name="connsiteY1" fmla="*/ 0 h 525213"/>
              <a:gd name="connsiteX2" fmla="*/ 962810 w 962810"/>
              <a:gd name="connsiteY2" fmla="*/ 519833 h 525213"/>
              <a:gd name="connsiteX3" fmla="*/ 473338 w 962810"/>
              <a:gd name="connsiteY3" fmla="*/ 525213 h 525213"/>
              <a:gd name="connsiteX4" fmla="*/ 0 w 962810"/>
              <a:gd name="connsiteY4" fmla="*/ 0 h 525213"/>
              <a:gd name="connsiteX0" fmla="*/ 0 w 1011219"/>
              <a:gd name="connsiteY0" fmla="*/ 0 h 525213"/>
              <a:gd name="connsiteX1" fmla="*/ 1011219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1011219"/>
              <a:gd name="connsiteY0" fmla="*/ 0 h 525213"/>
              <a:gd name="connsiteX1" fmla="*/ 150607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693868"/>
              <a:gd name="connsiteY0" fmla="*/ 0 h 525213"/>
              <a:gd name="connsiteX1" fmla="*/ 150607 w 693868"/>
              <a:gd name="connsiteY1" fmla="*/ 0 h 525213"/>
              <a:gd name="connsiteX2" fmla="*/ 693868 w 693868"/>
              <a:gd name="connsiteY2" fmla="*/ 519833 h 525213"/>
              <a:gd name="connsiteX3" fmla="*/ 521747 w 693868"/>
              <a:gd name="connsiteY3" fmla="*/ 525213 h 525213"/>
              <a:gd name="connsiteX4" fmla="*/ 0 w 693868"/>
              <a:gd name="connsiteY4" fmla="*/ 0 h 525213"/>
              <a:gd name="connsiteX0" fmla="*/ 0 w 677731"/>
              <a:gd name="connsiteY0" fmla="*/ 0 h 525213"/>
              <a:gd name="connsiteX1" fmla="*/ 150607 w 677731"/>
              <a:gd name="connsiteY1" fmla="*/ 0 h 525213"/>
              <a:gd name="connsiteX2" fmla="*/ 677731 w 677731"/>
              <a:gd name="connsiteY2" fmla="*/ 525212 h 525213"/>
              <a:gd name="connsiteX3" fmla="*/ 521747 w 677731"/>
              <a:gd name="connsiteY3" fmla="*/ 525213 h 525213"/>
              <a:gd name="connsiteX4" fmla="*/ 0 w 677731"/>
              <a:gd name="connsiteY4" fmla="*/ 0 h 5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31" h="525213">
                <a:moveTo>
                  <a:pt x="0" y="0"/>
                </a:moveTo>
                <a:lnTo>
                  <a:pt x="150607" y="0"/>
                </a:lnTo>
                <a:lnTo>
                  <a:pt x="677731" y="525212"/>
                </a:lnTo>
                <a:lnTo>
                  <a:pt x="521747" y="52521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47"/>
          <p:cNvSpPr/>
          <p:nvPr/>
        </p:nvSpPr>
        <p:spPr>
          <a:xfrm>
            <a:off x="7022592" y="5859808"/>
            <a:ext cx="528442" cy="125174"/>
          </a:xfrm>
          <a:custGeom>
            <a:avLst/>
            <a:gdLst>
              <a:gd name="connsiteX0" fmla="*/ 0 w 2194560"/>
              <a:gd name="connsiteY0" fmla="*/ 0 h 519833"/>
              <a:gd name="connsiteX1" fmla="*/ 2194560 w 2194560"/>
              <a:gd name="connsiteY1" fmla="*/ 0 h 519833"/>
              <a:gd name="connsiteX2" fmla="*/ 2194560 w 2194560"/>
              <a:gd name="connsiteY2" fmla="*/ 519833 h 519833"/>
              <a:gd name="connsiteX3" fmla="*/ 0 w 2194560"/>
              <a:gd name="connsiteY3" fmla="*/ 519833 h 519833"/>
              <a:gd name="connsiteX4" fmla="*/ 0 w 2194560"/>
              <a:gd name="connsiteY4" fmla="*/ 0 h 519833"/>
              <a:gd name="connsiteX0" fmla="*/ 0 w 2194560"/>
              <a:gd name="connsiteY0" fmla="*/ 0 h 519833"/>
              <a:gd name="connsiteX1" fmla="*/ 1682496 w 2194560"/>
              <a:gd name="connsiteY1" fmla="*/ 0 h 519833"/>
              <a:gd name="connsiteX2" fmla="*/ 2194560 w 2194560"/>
              <a:gd name="connsiteY2" fmla="*/ 519833 h 519833"/>
              <a:gd name="connsiteX3" fmla="*/ 0 w 2194560"/>
              <a:gd name="connsiteY3" fmla="*/ 519833 h 519833"/>
              <a:gd name="connsiteX4" fmla="*/ 0 w 2194560"/>
              <a:gd name="connsiteY4" fmla="*/ 0 h 5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519833">
                <a:moveTo>
                  <a:pt x="0" y="0"/>
                </a:moveTo>
                <a:lnTo>
                  <a:pt x="1682496" y="0"/>
                </a:lnTo>
                <a:lnTo>
                  <a:pt x="2194560" y="519833"/>
                </a:lnTo>
                <a:lnTo>
                  <a:pt x="0" y="51983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48"/>
          <p:cNvSpPr/>
          <p:nvPr/>
        </p:nvSpPr>
        <p:spPr>
          <a:xfrm>
            <a:off x="7455508" y="5858514"/>
            <a:ext cx="163195" cy="126469"/>
          </a:xfrm>
          <a:custGeom>
            <a:avLst/>
            <a:gdLst>
              <a:gd name="connsiteX0" fmla="*/ 0 w 962810"/>
              <a:gd name="connsiteY0" fmla="*/ 0 h 519833"/>
              <a:gd name="connsiteX1" fmla="*/ 962810 w 962810"/>
              <a:gd name="connsiteY1" fmla="*/ 0 h 519833"/>
              <a:gd name="connsiteX2" fmla="*/ 962810 w 962810"/>
              <a:gd name="connsiteY2" fmla="*/ 519833 h 519833"/>
              <a:gd name="connsiteX3" fmla="*/ 0 w 962810"/>
              <a:gd name="connsiteY3" fmla="*/ 519833 h 519833"/>
              <a:gd name="connsiteX4" fmla="*/ 0 w 962810"/>
              <a:gd name="connsiteY4" fmla="*/ 0 h 519833"/>
              <a:gd name="connsiteX0" fmla="*/ 0 w 962810"/>
              <a:gd name="connsiteY0" fmla="*/ 0 h 525212"/>
              <a:gd name="connsiteX1" fmla="*/ 962810 w 962810"/>
              <a:gd name="connsiteY1" fmla="*/ 0 h 525212"/>
              <a:gd name="connsiteX2" fmla="*/ 962810 w 962810"/>
              <a:gd name="connsiteY2" fmla="*/ 519833 h 525212"/>
              <a:gd name="connsiteX3" fmla="*/ 247426 w 962810"/>
              <a:gd name="connsiteY3" fmla="*/ 525212 h 525212"/>
              <a:gd name="connsiteX4" fmla="*/ 0 w 962810"/>
              <a:gd name="connsiteY4" fmla="*/ 0 h 525212"/>
              <a:gd name="connsiteX0" fmla="*/ 0 w 962810"/>
              <a:gd name="connsiteY0" fmla="*/ 0 h 525212"/>
              <a:gd name="connsiteX1" fmla="*/ 962810 w 962810"/>
              <a:gd name="connsiteY1" fmla="*/ 0 h 525212"/>
              <a:gd name="connsiteX2" fmla="*/ 962810 w 962810"/>
              <a:gd name="connsiteY2" fmla="*/ 519833 h 525212"/>
              <a:gd name="connsiteX3" fmla="*/ 279699 w 962810"/>
              <a:gd name="connsiteY3" fmla="*/ 525212 h 525212"/>
              <a:gd name="connsiteX4" fmla="*/ 0 w 962810"/>
              <a:gd name="connsiteY4" fmla="*/ 0 h 525212"/>
              <a:gd name="connsiteX0" fmla="*/ 0 w 962810"/>
              <a:gd name="connsiteY0" fmla="*/ 0 h 530591"/>
              <a:gd name="connsiteX1" fmla="*/ 962810 w 962810"/>
              <a:gd name="connsiteY1" fmla="*/ 0 h 530591"/>
              <a:gd name="connsiteX2" fmla="*/ 962810 w 962810"/>
              <a:gd name="connsiteY2" fmla="*/ 519833 h 530591"/>
              <a:gd name="connsiteX3" fmla="*/ 306594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49625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98034 w 962810"/>
              <a:gd name="connsiteY3" fmla="*/ 530591 h 530591"/>
              <a:gd name="connsiteX4" fmla="*/ 0 w 962810"/>
              <a:gd name="connsiteY4" fmla="*/ 0 h 530591"/>
              <a:gd name="connsiteX0" fmla="*/ 0 w 962810"/>
              <a:gd name="connsiteY0" fmla="*/ 0 h 525213"/>
              <a:gd name="connsiteX1" fmla="*/ 962810 w 962810"/>
              <a:gd name="connsiteY1" fmla="*/ 0 h 525213"/>
              <a:gd name="connsiteX2" fmla="*/ 962810 w 962810"/>
              <a:gd name="connsiteY2" fmla="*/ 519833 h 525213"/>
              <a:gd name="connsiteX3" fmla="*/ 473338 w 962810"/>
              <a:gd name="connsiteY3" fmla="*/ 525213 h 525213"/>
              <a:gd name="connsiteX4" fmla="*/ 0 w 962810"/>
              <a:gd name="connsiteY4" fmla="*/ 0 h 525213"/>
              <a:gd name="connsiteX0" fmla="*/ 0 w 1011219"/>
              <a:gd name="connsiteY0" fmla="*/ 0 h 525213"/>
              <a:gd name="connsiteX1" fmla="*/ 1011219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1011219"/>
              <a:gd name="connsiteY0" fmla="*/ 0 h 525213"/>
              <a:gd name="connsiteX1" fmla="*/ 150607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693868"/>
              <a:gd name="connsiteY0" fmla="*/ 0 h 525213"/>
              <a:gd name="connsiteX1" fmla="*/ 150607 w 693868"/>
              <a:gd name="connsiteY1" fmla="*/ 0 h 525213"/>
              <a:gd name="connsiteX2" fmla="*/ 693868 w 693868"/>
              <a:gd name="connsiteY2" fmla="*/ 519833 h 525213"/>
              <a:gd name="connsiteX3" fmla="*/ 521747 w 693868"/>
              <a:gd name="connsiteY3" fmla="*/ 525213 h 525213"/>
              <a:gd name="connsiteX4" fmla="*/ 0 w 693868"/>
              <a:gd name="connsiteY4" fmla="*/ 0 h 525213"/>
              <a:gd name="connsiteX0" fmla="*/ 0 w 677731"/>
              <a:gd name="connsiteY0" fmla="*/ 0 h 525213"/>
              <a:gd name="connsiteX1" fmla="*/ 150607 w 677731"/>
              <a:gd name="connsiteY1" fmla="*/ 0 h 525213"/>
              <a:gd name="connsiteX2" fmla="*/ 677731 w 677731"/>
              <a:gd name="connsiteY2" fmla="*/ 525212 h 525213"/>
              <a:gd name="connsiteX3" fmla="*/ 521747 w 677731"/>
              <a:gd name="connsiteY3" fmla="*/ 525213 h 525213"/>
              <a:gd name="connsiteX4" fmla="*/ 0 w 677731"/>
              <a:gd name="connsiteY4" fmla="*/ 0 h 5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31" h="525213">
                <a:moveTo>
                  <a:pt x="0" y="0"/>
                </a:moveTo>
                <a:lnTo>
                  <a:pt x="150607" y="0"/>
                </a:lnTo>
                <a:lnTo>
                  <a:pt x="677731" y="525212"/>
                </a:lnTo>
                <a:lnTo>
                  <a:pt x="521747" y="52521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47"/>
          <p:cNvSpPr/>
          <p:nvPr/>
        </p:nvSpPr>
        <p:spPr>
          <a:xfrm>
            <a:off x="8923286" y="5725506"/>
            <a:ext cx="1089417" cy="258054"/>
          </a:xfrm>
          <a:custGeom>
            <a:avLst/>
            <a:gdLst>
              <a:gd name="connsiteX0" fmla="*/ 0 w 2194560"/>
              <a:gd name="connsiteY0" fmla="*/ 0 h 519833"/>
              <a:gd name="connsiteX1" fmla="*/ 2194560 w 2194560"/>
              <a:gd name="connsiteY1" fmla="*/ 0 h 519833"/>
              <a:gd name="connsiteX2" fmla="*/ 2194560 w 2194560"/>
              <a:gd name="connsiteY2" fmla="*/ 519833 h 519833"/>
              <a:gd name="connsiteX3" fmla="*/ 0 w 2194560"/>
              <a:gd name="connsiteY3" fmla="*/ 519833 h 519833"/>
              <a:gd name="connsiteX4" fmla="*/ 0 w 2194560"/>
              <a:gd name="connsiteY4" fmla="*/ 0 h 519833"/>
              <a:gd name="connsiteX0" fmla="*/ 0 w 2194560"/>
              <a:gd name="connsiteY0" fmla="*/ 0 h 519833"/>
              <a:gd name="connsiteX1" fmla="*/ 1682496 w 2194560"/>
              <a:gd name="connsiteY1" fmla="*/ 0 h 519833"/>
              <a:gd name="connsiteX2" fmla="*/ 2194560 w 2194560"/>
              <a:gd name="connsiteY2" fmla="*/ 519833 h 519833"/>
              <a:gd name="connsiteX3" fmla="*/ 0 w 2194560"/>
              <a:gd name="connsiteY3" fmla="*/ 519833 h 519833"/>
              <a:gd name="connsiteX4" fmla="*/ 0 w 2194560"/>
              <a:gd name="connsiteY4" fmla="*/ 0 h 5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519833">
                <a:moveTo>
                  <a:pt x="0" y="0"/>
                </a:moveTo>
                <a:lnTo>
                  <a:pt x="1682496" y="0"/>
                </a:lnTo>
                <a:lnTo>
                  <a:pt x="2194560" y="519833"/>
                </a:lnTo>
                <a:lnTo>
                  <a:pt x="0" y="51983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48"/>
          <p:cNvSpPr/>
          <p:nvPr/>
        </p:nvSpPr>
        <p:spPr>
          <a:xfrm>
            <a:off x="9787544" y="5722836"/>
            <a:ext cx="336437" cy="260724"/>
          </a:xfrm>
          <a:custGeom>
            <a:avLst/>
            <a:gdLst>
              <a:gd name="connsiteX0" fmla="*/ 0 w 962810"/>
              <a:gd name="connsiteY0" fmla="*/ 0 h 519833"/>
              <a:gd name="connsiteX1" fmla="*/ 962810 w 962810"/>
              <a:gd name="connsiteY1" fmla="*/ 0 h 519833"/>
              <a:gd name="connsiteX2" fmla="*/ 962810 w 962810"/>
              <a:gd name="connsiteY2" fmla="*/ 519833 h 519833"/>
              <a:gd name="connsiteX3" fmla="*/ 0 w 962810"/>
              <a:gd name="connsiteY3" fmla="*/ 519833 h 519833"/>
              <a:gd name="connsiteX4" fmla="*/ 0 w 962810"/>
              <a:gd name="connsiteY4" fmla="*/ 0 h 519833"/>
              <a:gd name="connsiteX0" fmla="*/ 0 w 962810"/>
              <a:gd name="connsiteY0" fmla="*/ 0 h 525212"/>
              <a:gd name="connsiteX1" fmla="*/ 962810 w 962810"/>
              <a:gd name="connsiteY1" fmla="*/ 0 h 525212"/>
              <a:gd name="connsiteX2" fmla="*/ 962810 w 962810"/>
              <a:gd name="connsiteY2" fmla="*/ 519833 h 525212"/>
              <a:gd name="connsiteX3" fmla="*/ 247426 w 962810"/>
              <a:gd name="connsiteY3" fmla="*/ 525212 h 525212"/>
              <a:gd name="connsiteX4" fmla="*/ 0 w 962810"/>
              <a:gd name="connsiteY4" fmla="*/ 0 h 525212"/>
              <a:gd name="connsiteX0" fmla="*/ 0 w 962810"/>
              <a:gd name="connsiteY0" fmla="*/ 0 h 525212"/>
              <a:gd name="connsiteX1" fmla="*/ 962810 w 962810"/>
              <a:gd name="connsiteY1" fmla="*/ 0 h 525212"/>
              <a:gd name="connsiteX2" fmla="*/ 962810 w 962810"/>
              <a:gd name="connsiteY2" fmla="*/ 519833 h 525212"/>
              <a:gd name="connsiteX3" fmla="*/ 279699 w 962810"/>
              <a:gd name="connsiteY3" fmla="*/ 525212 h 525212"/>
              <a:gd name="connsiteX4" fmla="*/ 0 w 962810"/>
              <a:gd name="connsiteY4" fmla="*/ 0 h 525212"/>
              <a:gd name="connsiteX0" fmla="*/ 0 w 962810"/>
              <a:gd name="connsiteY0" fmla="*/ 0 h 530591"/>
              <a:gd name="connsiteX1" fmla="*/ 962810 w 962810"/>
              <a:gd name="connsiteY1" fmla="*/ 0 h 530591"/>
              <a:gd name="connsiteX2" fmla="*/ 962810 w 962810"/>
              <a:gd name="connsiteY2" fmla="*/ 519833 h 530591"/>
              <a:gd name="connsiteX3" fmla="*/ 306594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49625 w 962810"/>
              <a:gd name="connsiteY3" fmla="*/ 530591 h 530591"/>
              <a:gd name="connsiteX4" fmla="*/ 0 w 962810"/>
              <a:gd name="connsiteY4" fmla="*/ 0 h 530591"/>
              <a:gd name="connsiteX0" fmla="*/ 0 w 962810"/>
              <a:gd name="connsiteY0" fmla="*/ 0 h 530591"/>
              <a:gd name="connsiteX1" fmla="*/ 962810 w 962810"/>
              <a:gd name="connsiteY1" fmla="*/ 0 h 530591"/>
              <a:gd name="connsiteX2" fmla="*/ 962810 w 962810"/>
              <a:gd name="connsiteY2" fmla="*/ 519833 h 530591"/>
              <a:gd name="connsiteX3" fmla="*/ 398034 w 962810"/>
              <a:gd name="connsiteY3" fmla="*/ 530591 h 530591"/>
              <a:gd name="connsiteX4" fmla="*/ 0 w 962810"/>
              <a:gd name="connsiteY4" fmla="*/ 0 h 530591"/>
              <a:gd name="connsiteX0" fmla="*/ 0 w 962810"/>
              <a:gd name="connsiteY0" fmla="*/ 0 h 525213"/>
              <a:gd name="connsiteX1" fmla="*/ 962810 w 962810"/>
              <a:gd name="connsiteY1" fmla="*/ 0 h 525213"/>
              <a:gd name="connsiteX2" fmla="*/ 962810 w 962810"/>
              <a:gd name="connsiteY2" fmla="*/ 519833 h 525213"/>
              <a:gd name="connsiteX3" fmla="*/ 473338 w 962810"/>
              <a:gd name="connsiteY3" fmla="*/ 525213 h 525213"/>
              <a:gd name="connsiteX4" fmla="*/ 0 w 962810"/>
              <a:gd name="connsiteY4" fmla="*/ 0 h 525213"/>
              <a:gd name="connsiteX0" fmla="*/ 0 w 1011219"/>
              <a:gd name="connsiteY0" fmla="*/ 0 h 525213"/>
              <a:gd name="connsiteX1" fmla="*/ 1011219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1011219"/>
              <a:gd name="connsiteY0" fmla="*/ 0 h 525213"/>
              <a:gd name="connsiteX1" fmla="*/ 150607 w 1011219"/>
              <a:gd name="connsiteY1" fmla="*/ 0 h 525213"/>
              <a:gd name="connsiteX2" fmla="*/ 1011219 w 1011219"/>
              <a:gd name="connsiteY2" fmla="*/ 519833 h 525213"/>
              <a:gd name="connsiteX3" fmla="*/ 521747 w 1011219"/>
              <a:gd name="connsiteY3" fmla="*/ 525213 h 525213"/>
              <a:gd name="connsiteX4" fmla="*/ 0 w 1011219"/>
              <a:gd name="connsiteY4" fmla="*/ 0 h 525213"/>
              <a:gd name="connsiteX0" fmla="*/ 0 w 693868"/>
              <a:gd name="connsiteY0" fmla="*/ 0 h 525213"/>
              <a:gd name="connsiteX1" fmla="*/ 150607 w 693868"/>
              <a:gd name="connsiteY1" fmla="*/ 0 h 525213"/>
              <a:gd name="connsiteX2" fmla="*/ 693868 w 693868"/>
              <a:gd name="connsiteY2" fmla="*/ 519833 h 525213"/>
              <a:gd name="connsiteX3" fmla="*/ 521747 w 693868"/>
              <a:gd name="connsiteY3" fmla="*/ 525213 h 525213"/>
              <a:gd name="connsiteX4" fmla="*/ 0 w 693868"/>
              <a:gd name="connsiteY4" fmla="*/ 0 h 525213"/>
              <a:gd name="connsiteX0" fmla="*/ 0 w 677731"/>
              <a:gd name="connsiteY0" fmla="*/ 0 h 525213"/>
              <a:gd name="connsiteX1" fmla="*/ 150607 w 677731"/>
              <a:gd name="connsiteY1" fmla="*/ 0 h 525213"/>
              <a:gd name="connsiteX2" fmla="*/ 677731 w 677731"/>
              <a:gd name="connsiteY2" fmla="*/ 525212 h 525213"/>
              <a:gd name="connsiteX3" fmla="*/ 521747 w 677731"/>
              <a:gd name="connsiteY3" fmla="*/ 525213 h 525213"/>
              <a:gd name="connsiteX4" fmla="*/ 0 w 677731"/>
              <a:gd name="connsiteY4" fmla="*/ 0 h 5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31" h="525213">
                <a:moveTo>
                  <a:pt x="0" y="0"/>
                </a:moveTo>
                <a:lnTo>
                  <a:pt x="150607" y="0"/>
                </a:lnTo>
                <a:lnTo>
                  <a:pt x="677731" y="525212"/>
                </a:lnTo>
                <a:lnTo>
                  <a:pt x="521747" y="52521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117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8763" y="3041323"/>
            <a:ext cx="3784908" cy="3657600"/>
          </a:xfrm>
          <a:prstGeom prst="rect">
            <a:avLst/>
          </a:prstGeom>
        </p:spPr>
      </p:pic>
      <p:sp>
        <p:nvSpPr>
          <p:cNvPr id="4" name="Espace réservé du numéro de diapositive 3"/>
          <p:cNvSpPr>
            <a:spLocks noGrp="1"/>
          </p:cNvSpPr>
          <p:nvPr>
            <p:ph type="sldNum" sz="quarter" idx="12"/>
          </p:nvPr>
        </p:nvSpPr>
        <p:spPr/>
        <p:txBody>
          <a:bodyPr/>
          <a:lstStyle/>
          <a:p>
            <a:r>
              <a:rPr lang="fr-FR" dirty="0" smtClean="0"/>
              <a:t>7</a:t>
            </a:r>
            <a:endParaRPr lang="fr-FR" dirty="0"/>
          </a:p>
        </p:txBody>
      </p:sp>
      <p:sp>
        <p:nvSpPr>
          <p:cNvPr id="5" name="ZoneTexte 4"/>
          <p:cNvSpPr txBox="1"/>
          <p:nvPr/>
        </p:nvSpPr>
        <p:spPr>
          <a:xfrm>
            <a:off x="633266" y="260155"/>
            <a:ext cx="11558734" cy="707886"/>
          </a:xfrm>
          <a:prstGeom prst="rect">
            <a:avLst/>
          </a:prstGeom>
          <a:noFill/>
        </p:spPr>
        <p:txBody>
          <a:bodyPr wrap="square" rtlCol="0">
            <a:spAutoFit/>
          </a:bodyPr>
          <a:lstStyle/>
          <a:p>
            <a:r>
              <a:rPr lang="fr-FR" sz="4000" b="1" dirty="0">
                <a:solidFill>
                  <a:schemeClr val="accent1"/>
                </a:solidFill>
                <a:effectLst>
                  <a:outerShdw blurRad="38100" dist="38100" dir="2700000" algn="tl">
                    <a:srgbClr val="000000">
                      <a:alpha val="43137"/>
                    </a:srgbClr>
                  </a:outerShdw>
                </a:effectLst>
                <a:latin typeface="Century Gothic" panose="020B0502020202020204" pitchFamily="34" charset="0"/>
              </a:rPr>
              <a:t>Formation </a:t>
            </a:r>
            <a:r>
              <a:rPr lang="fr-FR" sz="40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et Assistance Technique</a:t>
            </a:r>
            <a:endParaRPr lang="fr-FR" sz="4000" b="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7" name="ZoneTexte 6"/>
          <p:cNvSpPr txBox="1"/>
          <p:nvPr/>
        </p:nvSpPr>
        <p:spPr>
          <a:xfrm>
            <a:off x="322370" y="1327574"/>
            <a:ext cx="10453567" cy="677108"/>
          </a:xfrm>
          <a:prstGeom prst="rect">
            <a:avLst/>
          </a:prstGeom>
          <a:noFill/>
        </p:spPr>
        <p:txBody>
          <a:bodyPr wrap="none" rtlCol="0">
            <a:spAutoFit/>
          </a:bodyPr>
          <a:lstStyle/>
          <a:p>
            <a:r>
              <a:rPr lang="fr-FR" sz="2000" b="1" dirty="0">
                <a:solidFill>
                  <a:schemeClr val="tx1">
                    <a:lumMod val="75000"/>
                    <a:lumOff val="25000"/>
                  </a:schemeClr>
                </a:solidFill>
              </a:rPr>
              <a:t>SAC consulting est spécialisée dans l'amélioration de la performance des hommes et des </a:t>
            </a:r>
            <a:r>
              <a:rPr lang="fr-FR" sz="2000" b="1" dirty="0" smtClean="0">
                <a:solidFill>
                  <a:schemeClr val="tx1">
                    <a:lumMod val="75000"/>
                    <a:lumOff val="25000"/>
                  </a:schemeClr>
                </a:solidFill>
              </a:rPr>
              <a:t>équipes</a:t>
            </a:r>
            <a:endParaRPr lang="fr-FR" sz="2400" b="1" dirty="0"/>
          </a:p>
          <a:p>
            <a:endParaRPr lang="fr-FR" dirty="0"/>
          </a:p>
        </p:txBody>
      </p:sp>
      <p:grpSp>
        <p:nvGrpSpPr>
          <p:cNvPr id="15" name="Groupe 14"/>
          <p:cNvGrpSpPr/>
          <p:nvPr/>
        </p:nvGrpSpPr>
        <p:grpSpPr>
          <a:xfrm>
            <a:off x="421760" y="1884732"/>
            <a:ext cx="8045180" cy="4247317"/>
            <a:chOff x="421760" y="1884732"/>
            <a:chExt cx="8045180" cy="4247317"/>
          </a:xfrm>
        </p:grpSpPr>
        <p:sp>
          <p:nvSpPr>
            <p:cNvPr id="8" name="ZoneTexte 7"/>
            <p:cNvSpPr txBox="1"/>
            <p:nvPr/>
          </p:nvSpPr>
          <p:spPr>
            <a:xfrm>
              <a:off x="620547" y="1884732"/>
              <a:ext cx="7846393" cy="4247317"/>
            </a:xfrm>
            <a:prstGeom prst="rect">
              <a:avLst/>
            </a:prstGeom>
            <a:noFill/>
          </p:spPr>
          <p:txBody>
            <a:bodyPr wrap="square" rtlCol="0">
              <a:spAutoFit/>
            </a:bodyPr>
            <a:lstStyle/>
            <a:p>
              <a:r>
                <a:rPr lang="fr-FR" dirty="0">
                  <a:solidFill>
                    <a:schemeClr val="tx1">
                      <a:lumMod val="75000"/>
                      <a:lumOff val="25000"/>
                    </a:schemeClr>
                  </a:solidFill>
                </a:rPr>
                <a:t>Nous menons principalement des missions « sur mesure » pour nos clients.</a:t>
              </a:r>
            </a:p>
            <a:p>
              <a:endParaRPr lang="fr-FR" dirty="0">
                <a:solidFill>
                  <a:schemeClr val="tx1">
                    <a:lumMod val="75000"/>
                    <a:lumOff val="25000"/>
                  </a:schemeClr>
                </a:solidFill>
              </a:endParaRPr>
            </a:p>
            <a:p>
              <a:r>
                <a:rPr lang="fr-FR" dirty="0">
                  <a:solidFill>
                    <a:schemeClr val="tx1">
                      <a:lumMod val="75000"/>
                      <a:lumOff val="25000"/>
                    </a:schemeClr>
                  </a:solidFill>
                </a:rPr>
                <a:t>Pour chaque action , Nous partons des objectifs de l'entreprise, de ses contraintes, de ses préoccupations pour définir avec les participants un plan d’action.</a:t>
              </a:r>
            </a:p>
            <a:p>
              <a:endParaRPr lang="fr-FR" dirty="0">
                <a:solidFill>
                  <a:schemeClr val="tx1">
                    <a:lumMod val="75000"/>
                    <a:lumOff val="25000"/>
                  </a:schemeClr>
                </a:solidFill>
              </a:endParaRPr>
            </a:p>
            <a:p>
              <a:r>
                <a:rPr lang="fr-FR" dirty="0" smtClean="0">
                  <a:solidFill>
                    <a:schemeClr val="tx1">
                      <a:lumMod val="75000"/>
                      <a:lumOff val="25000"/>
                    </a:schemeClr>
                  </a:solidFill>
                </a:rPr>
                <a:t>Nous </a:t>
              </a:r>
              <a:r>
                <a:rPr lang="fr-FR" dirty="0">
                  <a:solidFill>
                    <a:schemeClr val="tx1">
                      <a:lumMod val="75000"/>
                      <a:lumOff val="25000"/>
                    </a:schemeClr>
                  </a:solidFill>
                </a:rPr>
                <a:t>suivons et accompagnons les personnes dans la réalisation de leur plan jusqu'à l'atteinte de leurs objectifs opérationnels.</a:t>
              </a:r>
            </a:p>
            <a:p>
              <a:endParaRPr lang="fr-FR" dirty="0">
                <a:solidFill>
                  <a:schemeClr val="tx1">
                    <a:lumMod val="75000"/>
                    <a:lumOff val="25000"/>
                  </a:schemeClr>
                </a:solidFill>
              </a:endParaRPr>
            </a:p>
            <a:p>
              <a:r>
                <a:rPr lang="fr-FR" dirty="0" smtClean="0">
                  <a:solidFill>
                    <a:schemeClr val="tx1">
                      <a:lumMod val="75000"/>
                      <a:lumOff val="25000"/>
                    </a:schemeClr>
                  </a:solidFill>
                </a:rPr>
                <a:t>Nous </a:t>
              </a:r>
              <a:r>
                <a:rPr lang="fr-FR" dirty="0">
                  <a:solidFill>
                    <a:schemeClr val="tx1">
                      <a:lumMod val="75000"/>
                      <a:lumOff val="25000"/>
                    </a:schemeClr>
                  </a:solidFill>
                </a:rPr>
                <a:t>vous offrons une formation pratique et flexible donnant des résultats immédiats et durables.</a:t>
              </a:r>
            </a:p>
            <a:p>
              <a:endParaRPr lang="fr-FR" dirty="0">
                <a:solidFill>
                  <a:schemeClr val="tx1">
                    <a:lumMod val="75000"/>
                    <a:lumOff val="25000"/>
                  </a:schemeClr>
                </a:solidFill>
              </a:endParaRPr>
            </a:p>
            <a:p>
              <a:r>
                <a:rPr lang="fr-FR" dirty="0" smtClean="0">
                  <a:solidFill>
                    <a:schemeClr val="tx1">
                      <a:lumMod val="75000"/>
                      <a:lumOff val="25000"/>
                    </a:schemeClr>
                  </a:solidFill>
                </a:rPr>
                <a:t>Nos </a:t>
              </a:r>
              <a:r>
                <a:rPr lang="fr-FR" dirty="0">
                  <a:solidFill>
                    <a:schemeClr val="tx1">
                      <a:lumMod val="75000"/>
                      <a:lumOff val="25000"/>
                    </a:schemeClr>
                  </a:solidFill>
                </a:rPr>
                <a:t>consultants ont une expérience de terrain qui leurs confère souplesse et adaptabilité.</a:t>
              </a:r>
            </a:p>
            <a:p>
              <a:endParaRPr lang="fr-FR" dirty="0">
                <a:solidFill>
                  <a:schemeClr val="tx1">
                    <a:lumMod val="75000"/>
                    <a:lumOff val="25000"/>
                  </a:schemeClr>
                </a:solidFill>
              </a:endParaRPr>
            </a:p>
            <a:p>
              <a:r>
                <a:rPr lang="fr-FR" dirty="0" smtClean="0">
                  <a:solidFill>
                    <a:schemeClr val="tx1">
                      <a:lumMod val="75000"/>
                      <a:lumOff val="25000"/>
                    </a:schemeClr>
                  </a:solidFill>
                </a:rPr>
                <a:t>Nous </a:t>
              </a:r>
              <a:r>
                <a:rPr lang="fr-FR" dirty="0">
                  <a:solidFill>
                    <a:schemeClr val="tx1">
                      <a:lumMod val="75000"/>
                      <a:lumOff val="25000"/>
                    </a:schemeClr>
                  </a:solidFill>
                </a:rPr>
                <a:t>considérons que chaque action est un  contrat d’amélioration</a:t>
              </a:r>
            </a:p>
          </p:txBody>
        </p:sp>
        <p:sp>
          <p:nvSpPr>
            <p:cNvPr id="9" name="Ellipse 8"/>
            <p:cNvSpPr/>
            <p:nvPr/>
          </p:nvSpPr>
          <p:spPr>
            <a:xfrm>
              <a:off x="421760" y="1984804"/>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21760" y="2514449"/>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21760" y="3355229"/>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21760" y="4166192"/>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21760" y="4984766"/>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21760" y="5813279"/>
              <a:ext cx="174293" cy="17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677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8</a:t>
            </a:r>
            <a:endParaRPr lang="fr-FR" dirty="0"/>
          </a:p>
        </p:txBody>
      </p:sp>
      <p:sp>
        <p:nvSpPr>
          <p:cNvPr id="3" name="ZoneTexte 2"/>
          <p:cNvSpPr txBox="1"/>
          <p:nvPr/>
        </p:nvSpPr>
        <p:spPr>
          <a:xfrm>
            <a:off x="645298" y="296251"/>
            <a:ext cx="11558734" cy="810478"/>
          </a:xfrm>
          <a:prstGeom prst="rect">
            <a:avLst/>
          </a:prstGeom>
          <a:noFill/>
        </p:spPr>
        <p:txBody>
          <a:bodyPr wrap="square" rtlCol="0">
            <a:spAutoFit/>
          </a:bodyPr>
          <a:lstStyle/>
          <a:p>
            <a:pPr>
              <a:lnSpc>
                <a:spcPts val="2800"/>
              </a:lnSpc>
            </a:pP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Formation et assistance en matière </a:t>
            </a:r>
            <a:endParaRPr lang="fr-FR" sz="3200" b="1" dirty="0" smtClean="0">
              <a:solidFill>
                <a:schemeClr val="accent1"/>
              </a:solidFill>
              <a:effectLst>
                <a:outerShdw blurRad="38100" dist="38100" dir="2700000" algn="tl">
                  <a:srgbClr val="000000">
                    <a:alpha val="43137"/>
                  </a:srgbClr>
                </a:outerShdw>
              </a:effectLst>
              <a:latin typeface="Century Gothic" panose="020B0502020202020204" pitchFamily="34" charset="0"/>
            </a:endParaRPr>
          </a:p>
          <a:p>
            <a:pPr>
              <a:lnSpc>
                <a:spcPts val="2800"/>
              </a:lnSpc>
            </a:pPr>
            <a:r>
              <a:rPr lang="fr-FR" sz="32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de </a:t>
            </a:r>
            <a:r>
              <a:rPr lang="fr-FR" sz="3200" b="1" dirty="0">
                <a:solidFill>
                  <a:schemeClr val="accent1"/>
                </a:solidFill>
                <a:effectLst>
                  <a:outerShdw blurRad="38100" dist="38100" dir="2700000" algn="tl">
                    <a:srgbClr val="000000">
                      <a:alpha val="43137"/>
                    </a:srgbClr>
                  </a:outerShdw>
                </a:effectLst>
                <a:latin typeface="Century Gothic" panose="020B0502020202020204" pitchFamily="34" charset="0"/>
              </a:rPr>
              <a:t>Sécurité au travail</a:t>
            </a:r>
          </a:p>
        </p:txBody>
      </p:sp>
      <p:grpSp>
        <p:nvGrpSpPr>
          <p:cNvPr id="33" name="Groupe 32"/>
          <p:cNvGrpSpPr/>
          <p:nvPr/>
        </p:nvGrpSpPr>
        <p:grpSpPr>
          <a:xfrm>
            <a:off x="552426" y="1133688"/>
            <a:ext cx="10557438" cy="5397055"/>
            <a:chOff x="552426" y="1133688"/>
            <a:chExt cx="10557438" cy="5397055"/>
          </a:xfrm>
        </p:grpSpPr>
        <p:grpSp>
          <p:nvGrpSpPr>
            <p:cNvPr id="5" name="Groupe 4"/>
            <p:cNvGrpSpPr/>
            <p:nvPr/>
          </p:nvGrpSpPr>
          <p:grpSpPr>
            <a:xfrm>
              <a:off x="1622926" y="1368864"/>
              <a:ext cx="8127999" cy="3336427"/>
              <a:chOff x="2032000" y="1782244"/>
              <a:chExt cx="8127999" cy="3336427"/>
            </a:xfrm>
          </p:grpSpPr>
          <p:sp>
            <p:nvSpPr>
              <p:cNvPr id="6" name="Ellipse 5"/>
              <p:cNvSpPr/>
              <p:nvPr/>
            </p:nvSpPr>
            <p:spPr>
              <a:xfrm>
                <a:off x="3956710" y="3172507"/>
                <a:ext cx="1945843" cy="194616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2700"/>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Bouée 6"/>
              <p:cNvSpPr/>
              <p:nvPr/>
            </p:nvSpPr>
            <p:spPr>
              <a:xfrm>
                <a:off x="4304223" y="1905136"/>
                <a:ext cx="577900" cy="577530"/>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Ellipse 8"/>
              <p:cNvSpPr/>
              <p:nvPr/>
            </p:nvSpPr>
            <p:spPr>
              <a:xfrm>
                <a:off x="6043980" y="3323611"/>
                <a:ext cx="1018438" cy="101819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Ellipse 10"/>
              <p:cNvSpPr/>
              <p:nvPr/>
            </p:nvSpPr>
            <p:spPr>
              <a:xfrm>
                <a:off x="5092254" y="1810483"/>
                <a:ext cx="1465416" cy="146589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Bouée 11"/>
              <p:cNvSpPr/>
              <p:nvPr/>
            </p:nvSpPr>
            <p:spPr>
              <a:xfrm>
                <a:off x="6737299" y="1782244"/>
                <a:ext cx="427532" cy="427825"/>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Bouée 12"/>
              <p:cNvSpPr/>
              <p:nvPr/>
            </p:nvSpPr>
            <p:spPr>
              <a:xfrm>
                <a:off x="7334088" y="4490578"/>
                <a:ext cx="321056" cy="320699"/>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e libre 14"/>
              <p:cNvSpPr/>
              <p:nvPr/>
            </p:nvSpPr>
            <p:spPr>
              <a:xfrm>
                <a:off x="2032000" y="2171883"/>
                <a:ext cx="2887878" cy="937768"/>
              </a:xfrm>
              <a:custGeom>
                <a:avLst/>
                <a:gdLst>
                  <a:gd name="connsiteX0" fmla="*/ 0 w 2887878"/>
                  <a:gd name="connsiteY0" fmla="*/ 0 h 937768"/>
                  <a:gd name="connsiteX1" fmla="*/ 2887878 w 2887878"/>
                  <a:gd name="connsiteY1" fmla="*/ 0 h 937768"/>
                  <a:gd name="connsiteX2" fmla="*/ 2887878 w 2887878"/>
                  <a:gd name="connsiteY2" fmla="*/ 937768 h 937768"/>
                  <a:gd name="connsiteX3" fmla="*/ 0 w 2887878"/>
                  <a:gd name="connsiteY3" fmla="*/ 937768 h 937768"/>
                  <a:gd name="connsiteX4" fmla="*/ 0 w 2887878"/>
                  <a:gd name="connsiteY4" fmla="*/ 0 h 937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937768">
                    <a:moveTo>
                      <a:pt x="0" y="0"/>
                    </a:moveTo>
                    <a:lnTo>
                      <a:pt x="2887878" y="0"/>
                    </a:lnTo>
                    <a:lnTo>
                      <a:pt x="2887878" y="937768"/>
                    </a:lnTo>
                    <a:lnTo>
                      <a:pt x="0" y="9377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470" tIns="77470" rIns="77470" bIns="7747" numCol="1" spcCol="1270" anchor="b" anchorCtr="0">
                <a:noAutofit/>
              </a:bodyPr>
              <a:lstStyle/>
              <a:p>
                <a:pPr lvl="0" algn="r" defTabSz="2711450">
                  <a:lnSpc>
                    <a:spcPct val="90000"/>
                  </a:lnSpc>
                  <a:spcBef>
                    <a:spcPct val="0"/>
                  </a:spcBef>
                  <a:spcAft>
                    <a:spcPct val="35000"/>
                  </a:spcAft>
                </a:pPr>
                <a:endParaRPr lang="fr-FR" sz="6100" kern="1200"/>
              </a:p>
            </p:txBody>
          </p:sp>
          <p:sp>
            <p:nvSpPr>
              <p:cNvPr id="16" name="Forme libre 15"/>
              <p:cNvSpPr/>
              <p:nvPr/>
            </p:nvSpPr>
            <p:spPr>
              <a:xfrm>
                <a:off x="7272121" y="3600332"/>
                <a:ext cx="2887878" cy="898229"/>
              </a:xfrm>
              <a:custGeom>
                <a:avLst/>
                <a:gdLst>
                  <a:gd name="connsiteX0" fmla="*/ 0 w 2887878"/>
                  <a:gd name="connsiteY0" fmla="*/ 0 h 898229"/>
                  <a:gd name="connsiteX1" fmla="*/ 2887878 w 2887878"/>
                  <a:gd name="connsiteY1" fmla="*/ 0 h 898229"/>
                  <a:gd name="connsiteX2" fmla="*/ 2887878 w 2887878"/>
                  <a:gd name="connsiteY2" fmla="*/ 898229 h 898229"/>
                  <a:gd name="connsiteX3" fmla="*/ 0 w 2887878"/>
                  <a:gd name="connsiteY3" fmla="*/ 898229 h 898229"/>
                  <a:gd name="connsiteX4" fmla="*/ 0 w 2887878"/>
                  <a:gd name="connsiteY4" fmla="*/ 0 h 89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898229">
                    <a:moveTo>
                      <a:pt x="0" y="0"/>
                    </a:moveTo>
                    <a:lnTo>
                      <a:pt x="2887878" y="0"/>
                    </a:lnTo>
                    <a:lnTo>
                      <a:pt x="2887878" y="898229"/>
                    </a:lnTo>
                    <a:lnTo>
                      <a:pt x="0" y="8982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l" defTabSz="2400300">
                  <a:lnSpc>
                    <a:spcPct val="90000"/>
                  </a:lnSpc>
                  <a:spcBef>
                    <a:spcPct val="0"/>
                  </a:spcBef>
                  <a:spcAft>
                    <a:spcPct val="35000"/>
                  </a:spcAft>
                </a:pPr>
                <a:endParaRPr lang="fr-FR" sz="5400" kern="1200"/>
              </a:p>
            </p:txBody>
          </p:sp>
          <p:sp>
            <p:nvSpPr>
              <p:cNvPr id="17" name="Forme libre 16"/>
              <p:cNvSpPr/>
              <p:nvPr/>
            </p:nvSpPr>
            <p:spPr>
              <a:xfrm>
                <a:off x="7165644" y="2171883"/>
                <a:ext cx="2887878" cy="1167901"/>
              </a:xfrm>
              <a:custGeom>
                <a:avLst/>
                <a:gdLst>
                  <a:gd name="connsiteX0" fmla="*/ 0 w 2887878"/>
                  <a:gd name="connsiteY0" fmla="*/ 0 h 1167901"/>
                  <a:gd name="connsiteX1" fmla="*/ 2887878 w 2887878"/>
                  <a:gd name="connsiteY1" fmla="*/ 0 h 1167901"/>
                  <a:gd name="connsiteX2" fmla="*/ 2887878 w 2887878"/>
                  <a:gd name="connsiteY2" fmla="*/ 1167901 h 1167901"/>
                  <a:gd name="connsiteX3" fmla="*/ 0 w 2887878"/>
                  <a:gd name="connsiteY3" fmla="*/ 1167901 h 1167901"/>
                  <a:gd name="connsiteX4" fmla="*/ 0 w 2887878"/>
                  <a:gd name="connsiteY4" fmla="*/ 0 h 116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1167901">
                    <a:moveTo>
                      <a:pt x="0" y="0"/>
                    </a:moveTo>
                    <a:lnTo>
                      <a:pt x="2887878" y="0"/>
                    </a:lnTo>
                    <a:lnTo>
                      <a:pt x="2887878" y="1167901"/>
                    </a:lnTo>
                    <a:lnTo>
                      <a:pt x="0" y="11679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lvl="0" algn="l" defTabSz="2889250">
                  <a:lnSpc>
                    <a:spcPct val="90000"/>
                  </a:lnSpc>
                  <a:spcBef>
                    <a:spcPct val="0"/>
                  </a:spcBef>
                  <a:spcAft>
                    <a:spcPct val="35000"/>
                  </a:spcAft>
                </a:pPr>
                <a:endParaRPr lang="fr-FR" sz="6500" kern="1200"/>
              </a:p>
            </p:txBody>
          </p:sp>
        </p:grpSp>
        <p:sp>
          <p:nvSpPr>
            <p:cNvPr id="18" name="Ellipse 17"/>
            <p:cNvSpPr/>
            <p:nvPr/>
          </p:nvSpPr>
          <p:spPr>
            <a:xfrm>
              <a:off x="552426" y="1133688"/>
              <a:ext cx="3027147" cy="302764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2700">
              <a:solidFill>
                <a:schemeClr val="accent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llipse 18"/>
            <p:cNvSpPr/>
            <p:nvPr/>
          </p:nvSpPr>
          <p:spPr>
            <a:xfrm>
              <a:off x="2065999" y="4188293"/>
              <a:ext cx="1673077" cy="1673353"/>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12700"/>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lipse 19"/>
            <p:cNvSpPr/>
            <p:nvPr/>
          </p:nvSpPr>
          <p:spPr>
            <a:xfrm>
              <a:off x="5140594" y="4106712"/>
              <a:ext cx="1945843" cy="194616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19050"/>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Ellipse 20"/>
            <p:cNvSpPr/>
            <p:nvPr/>
          </p:nvSpPr>
          <p:spPr>
            <a:xfrm>
              <a:off x="6653344" y="1349926"/>
              <a:ext cx="2750636" cy="2749982"/>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12700"/>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Bouée 21"/>
            <p:cNvSpPr/>
            <p:nvPr/>
          </p:nvSpPr>
          <p:spPr>
            <a:xfrm>
              <a:off x="4210881" y="4983411"/>
              <a:ext cx="577900" cy="577530"/>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Ellipse 22"/>
            <p:cNvSpPr/>
            <p:nvPr/>
          </p:nvSpPr>
          <p:spPr>
            <a:xfrm>
              <a:off x="7517740" y="4127579"/>
              <a:ext cx="2402768" cy="2403164"/>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12700"/>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Ellipse 23"/>
            <p:cNvSpPr/>
            <p:nvPr/>
          </p:nvSpPr>
          <p:spPr>
            <a:xfrm>
              <a:off x="9644448" y="2580003"/>
              <a:ext cx="1465416" cy="146589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Bouée 24"/>
            <p:cNvSpPr/>
            <p:nvPr/>
          </p:nvSpPr>
          <p:spPr>
            <a:xfrm>
              <a:off x="9706742" y="1713678"/>
              <a:ext cx="427532" cy="427825"/>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Bouée 25"/>
            <p:cNvSpPr/>
            <p:nvPr/>
          </p:nvSpPr>
          <p:spPr>
            <a:xfrm>
              <a:off x="10295791" y="4277466"/>
              <a:ext cx="427532" cy="427825"/>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Bouée 26"/>
            <p:cNvSpPr/>
            <p:nvPr/>
          </p:nvSpPr>
          <p:spPr>
            <a:xfrm>
              <a:off x="10216628" y="4909989"/>
              <a:ext cx="321056" cy="320699"/>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Bouée 27"/>
            <p:cNvSpPr/>
            <p:nvPr/>
          </p:nvSpPr>
          <p:spPr>
            <a:xfrm>
              <a:off x="10677390" y="4821415"/>
              <a:ext cx="210575" cy="210341"/>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Bouée 28"/>
            <p:cNvSpPr/>
            <p:nvPr/>
          </p:nvSpPr>
          <p:spPr>
            <a:xfrm>
              <a:off x="10349029" y="1981153"/>
              <a:ext cx="321056" cy="320699"/>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Bouée 29"/>
            <p:cNvSpPr/>
            <p:nvPr/>
          </p:nvSpPr>
          <p:spPr>
            <a:xfrm>
              <a:off x="1068675" y="4238883"/>
              <a:ext cx="427532" cy="427825"/>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Bouée 31"/>
            <p:cNvSpPr/>
            <p:nvPr/>
          </p:nvSpPr>
          <p:spPr>
            <a:xfrm>
              <a:off x="1450274" y="4782832"/>
              <a:ext cx="210575" cy="210341"/>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5031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Personnalisé 1">
      <a:dk1>
        <a:srgbClr val="000000"/>
      </a:dk1>
      <a:lt1>
        <a:sysClr val="window" lastClr="FFFFFF"/>
      </a:lt1>
      <a:dk2>
        <a:srgbClr val="2C3C43"/>
      </a:dk2>
      <a:lt2>
        <a:srgbClr val="EBEBEB"/>
      </a:lt2>
      <a:accent1>
        <a:srgbClr val="006E5E"/>
      </a:accent1>
      <a:accent2>
        <a:srgbClr val="14251F"/>
      </a:accent2>
      <a:accent3>
        <a:srgbClr val="E6B91E"/>
      </a:accent3>
      <a:accent4>
        <a:srgbClr val="E76618"/>
      </a:accent4>
      <a:accent5>
        <a:srgbClr val="C42F1A"/>
      </a:accent5>
      <a:accent6>
        <a:srgbClr val="918655"/>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1">
    <a:dk1>
      <a:srgbClr val="000000"/>
    </a:dk1>
    <a:lt1>
      <a:sysClr val="window" lastClr="FFFFFF"/>
    </a:lt1>
    <a:dk2>
      <a:srgbClr val="2C3C43"/>
    </a:dk2>
    <a:lt2>
      <a:srgbClr val="EBEBEB"/>
    </a:lt2>
    <a:accent1>
      <a:srgbClr val="006E5E"/>
    </a:accent1>
    <a:accent2>
      <a:srgbClr val="14251F"/>
    </a:accent2>
    <a:accent3>
      <a:srgbClr val="E6B91E"/>
    </a:accent3>
    <a:accent4>
      <a:srgbClr val="E76618"/>
    </a:accent4>
    <a:accent5>
      <a:srgbClr val="C42F1A"/>
    </a:accent5>
    <a:accent6>
      <a:srgbClr val="918655"/>
    </a:accent6>
    <a:hlink>
      <a:srgbClr val="0070C0"/>
    </a:hlink>
    <a:folHlink>
      <a:srgbClr val="7030A0"/>
    </a:folHlink>
  </a:clrScheme>
</a:themeOverride>
</file>

<file path=ppt/theme/themeOverride2.xml><?xml version="1.0" encoding="utf-8"?>
<a:themeOverride xmlns:a="http://schemas.openxmlformats.org/drawingml/2006/main">
  <a:clrScheme name="Personnalisé 1">
    <a:dk1>
      <a:srgbClr val="000000"/>
    </a:dk1>
    <a:lt1>
      <a:sysClr val="window" lastClr="FFFFFF"/>
    </a:lt1>
    <a:dk2>
      <a:srgbClr val="2C3C43"/>
    </a:dk2>
    <a:lt2>
      <a:srgbClr val="EBEBEB"/>
    </a:lt2>
    <a:accent1>
      <a:srgbClr val="006E5E"/>
    </a:accent1>
    <a:accent2>
      <a:srgbClr val="14251F"/>
    </a:accent2>
    <a:accent3>
      <a:srgbClr val="E6B91E"/>
    </a:accent3>
    <a:accent4>
      <a:srgbClr val="E76618"/>
    </a:accent4>
    <a:accent5>
      <a:srgbClr val="C42F1A"/>
    </a:accent5>
    <a:accent6>
      <a:srgbClr val="918655"/>
    </a:accent6>
    <a:hlink>
      <a:srgbClr val="0070C0"/>
    </a:hlink>
    <a:folHlink>
      <a:srgbClr val="7030A0"/>
    </a:folHlink>
  </a:clrScheme>
</a:themeOverride>
</file>

<file path=ppt/theme/themeOverride3.xml><?xml version="1.0" encoding="utf-8"?>
<a:themeOverride xmlns:a="http://schemas.openxmlformats.org/drawingml/2006/main">
  <a:clrScheme name="Personnalisé 1">
    <a:dk1>
      <a:srgbClr val="000000"/>
    </a:dk1>
    <a:lt1>
      <a:sysClr val="window" lastClr="FFFFFF"/>
    </a:lt1>
    <a:dk2>
      <a:srgbClr val="2C3C43"/>
    </a:dk2>
    <a:lt2>
      <a:srgbClr val="EBEBEB"/>
    </a:lt2>
    <a:accent1>
      <a:srgbClr val="006E5E"/>
    </a:accent1>
    <a:accent2>
      <a:srgbClr val="14251F"/>
    </a:accent2>
    <a:accent3>
      <a:srgbClr val="E6B91E"/>
    </a:accent3>
    <a:accent4>
      <a:srgbClr val="E76618"/>
    </a:accent4>
    <a:accent5>
      <a:srgbClr val="C42F1A"/>
    </a:accent5>
    <a:accent6>
      <a:srgbClr val="918655"/>
    </a:accent6>
    <a:hlink>
      <a:srgbClr val="0070C0"/>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
  <TotalTime>4222</TotalTime>
  <Words>1319</Words>
  <Application>Microsoft Office PowerPoint</Application>
  <PresentationFormat>Grand écran</PresentationFormat>
  <Paragraphs>216</Paragraphs>
  <Slides>25</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Arial</vt:lpstr>
      <vt:lpstr>Bookman Old Style</vt:lpstr>
      <vt:lpstr>Brush Script MT</vt:lpstr>
      <vt:lpstr>Calibri</vt:lpstr>
      <vt:lpstr>Calibri Light</vt:lpstr>
      <vt:lpstr>Century Gothic</vt:lpstr>
      <vt:lpstr>Century Schoolbook</vt:lpstr>
      <vt:lpstr>Myriad Pro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chokri boubakri</dc:creator>
  <cp:lastModifiedBy>HP</cp:lastModifiedBy>
  <cp:revision>148</cp:revision>
  <dcterms:created xsi:type="dcterms:W3CDTF">2015-02-09T22:34:24Z</dcterms:created>
  <dcterms:modified xsi:type="dcterms:W3CDTF">2018-01-06T10:08:58Z</dcterms:modified>
</cp:coreProperties>
</file>